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slide54.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51.xml" ContentType="application/vnd.openxmlformats-officedocument.presentationml.slide+xml"/>
  <Override PartName="/ppt/slides/slide46.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7.xml.rels" ContentType="application/vnd.openxmlformats-package.relationships+xml"/>
  <Override PartName="/ppt/slides/_rels/slide44.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50.xml.rels" ContentType="application/vnd.openxmlformats-package.relationships+xml"/>
  <Override PartName="/ppt/slides/_rels/slide36.xml.rels" ContentType="application/vnd.openxmlformats-package.relationships+xml"/>
  <Override PartName="/ppt/slides/_rels/slide38.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51.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46.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4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4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53.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media/image36.png" ContentType="image/png"/>
  <Override PartName="/ppt/media/image32.png" ContentType="image/png"/>
  <Override PartName="/ppt/media/image30.png" ContentType="image/png"/>
  <Override PartName="/ppt/media/image27.png" ContentType="image/png"/>
  <Override PartName="/ppt/media/image26.png" ContentType="image/png"/>
  <Override PartName="/ppt/media/image33.png" ContentType="image/png"/>
  <Override PartName="/ppt/media/image25.png" ContentType="image/png"/>
  <Override PartName="/ppt/media/image28.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23.png" ContentType="image/png"/>
  <Override PartName="/ppt/media/image35.png" ContentType="image/png"/>
  <Override PartName="/ppt/media/image12.png" ContentType="image/png"/>
  <Override PartName="/ppt/media/image10.png" ContentType="image/pn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p>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31" name="PlaceHolder 4"/>
          <p:cNvSpPr>
            <a:spLocks noGrp="1"/>
          </p:cNvSpPr>
          <p:nvPr>
            <p:ph type="body"/>
          </p:nvPr>
        </p:nvSpPr>
        <p:spPr>
          <a:xfrm>
            <a:off x="4674240" y="2761920"/>
            <a:ext cx="4015800" cy="1422720"/>
          </a:xfrm>
          <a:prstGeom prst="rect">
            <a:avLst/>
          </a:prstGeom>
        </p:spPr>
        <p:txBody>
          <a:bodyPr lIns="0" rIns="0" tIns="0" bIns="0"/>
          <a:p>
            <a:endParaRPr/>
          </a:p>
        </p:txBody>
      </p:sp>
      <p:sp>
        <p:nvSpPr>
          <p:cNvPr id="32" name="PlaceHolder 5"/>
          <p:cNvSpPr>
            <a:spLocks noGrp="1"/>
          </p:cNvSpPr>
          <p:nvPr>
            <p:ph type="body"/>
          </p:nvPr>
        </p:nvSpPr>
        <p:spPr>
          <a:xfrm>
            <a:off x="457200" y="2761920"/>
            <a:ext cx="4015800" cy="142272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34" name="PlaceHolder 2"/>
          <p:cNvSpPr>
            <a:spLocks noGrp="1"/>
          </p:cNvSpPr>
          <p:nvPr>
            <p:ph type="body"/>
          </p:nvPr>
        </p:nvSpPr>
        <p:spPr>
          <a:xfrm>
            <a:off x="457200" y="1203480"/>
            <a:ext cx="8229240" cy="2982960"/>
          </a:xfrm>
          <a:prstGeom prst="rect">
            <a:avLst/>
          </a:prstGeom>
        </p:spPr>
        <p:txBody>
          <a:bodyPr lIns="0" rIns="0" tIns="0" bIns="0"/>
          <a:p>
            <a:endParaRPr/>
          </a:p>
        </p:txBody>
      </p:sp>
      <p:sp>
        <p:nvSpPr>
          <p:cNvPr id="35" name="PlaceHolder 3"/>
          <p:cNvSpPr>
            <a:spLocks noGrp="1"/>
          </p:cNvSpPr>
          <p:nvPr>
            <p:ph type="body"/>
          </p:nvPr>
        </p:nvSpPr>
        <p:spPr>
          <a:xfrm>
            <a:off x="457200" y="1203480"/>
            <a:ext cx="8229240" cy="2982960"/>
          </a:xfrm>
          <a:prstGeom prst="rect">
            <a:avLst/>
          </a:prstGeom>
        </p:spPr>
        <p:txBody>
          <a:bodyPr lIns="0" rIns="0" tIns="0" bIns="0"/>
          <a:p>
            <a:endParaRPr/>
          </a:p>
        </p:txBody>
      </p:sp>
      <p:pic>
        <p:nvPicPr>
          <p:cNvPr id="36" name="" descr=""/>
          <p:cNvPicPr/>
          <p:nvPr/>
        </p:nvPicPr>
        <p:blipFill>
          <a:blip r:embed="rId2"/>
          <a:stretch>
            <a:fillRect/>
          </a:stretch>
        </p:blipFill>
        <p:spPr>
          <a:xfrm>
            <a:off x="2702160" y="1203480"/>
            <a:ext cx="3738600" cy="2982960"/>
          </a:xfrm>
          <a:prstGeom prst="rect">
            <a:avLst/>
          </a:prstGeom>
          <a:ln>
            <a:noFill/>
          </a:ln>
        </p:spPr>
      </p:pic>
      <p:pic>
        <p:nvPicPr>
          <p:cNvPr id="37" name="" descr=""/>
          <p:cNvPicPr/>
          <p:nvPr/>
        </p:nvPicPr>
        <p:blipFill>
          <a:blip r:embed="rId3"/>
          <a:stretch>
            <a:fillRect/>
          </a:stretch>
        </p:blipFill>
        <p:spPr>
          <a:xfrm>
            <a:off x="2702160" y="1203480"/>
            <a:ext cx="3738600" cy="2982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42" name="PlaceHolder 2"/>
          <p:cNvSpPr>
            <a:spLocks noGrp="1"/>
          </p:cNvSpPr>
          <p:nvPr>
            <p:ph type="subTitle"/>
          </p:nvPr>
        </p:nvSpPr>
        <p:spPr>
          <a:xfrm>
            <a:off x="457200" y="1203480"/>
            <a:ext cx="8229240" cy="298332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44" name="PlaceHolder 2"/>
          <p:cNvSpPr>
            <a:spLocks noGrp="1"/>
          </p:cNvSpPr>
          <p:nvPr>
            <p:ph type="body"/>
          </p:nvPr>
        </p:nvSpPr>
        <p:spPr>
          <a:xfrm>
            <a:off x="457200" y="1203480"/>
            <a:ext cx="8229240" cy="298296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46"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47" name="PlaceHolder 3"/>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595800"/>
            <a:ext cx="8520120" cy="195768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311760" y="595800"/>
            <a:ext cx="8520120" cy="90745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51"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52" name="PlaceHolder 3"/>
          <p:cNvSpPr>
            <a:spLocks noGrp="1"/>
          </p:cNvSpPr>
          <p:nvPr>
            <p:ph type="body"/>
          </p:nvPr>
        </p:nvSpPr>
        <p:spPr>
          <a:xfrm>
            <a:off x="457200" y="2761920"/>
            <a:ext cx="4015800" cy="1422720"/>
          </a:xfrm>
          <a:prstGeom prst="rect">
            <a:avLst/>
          </a:prstGeom>
        </p:spPr>
        <p:txBody>
          <a:bodyPr lIns="0" rIns="0" tIns="0" bIns="0"/>
          <a:p>
            <a:endParaRPr/>
          </a:p>
        </p:txBody>
      </p:sp>
      <p:sp>
        <p:nvSpPr>
          <p:cNvPr id="53" name="PlaceHolder 4"/>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5" name="PlaceHolder 2"/>
          <p:cNvSpPr>
            <a:spLocks noGrp="1"/>
          </p:cNvSpPr>
          <p:nvPr>
            <p:ph type="subTitle"/>
          </p:nvPr>
        </p:nvSpPr>
        <p:spPr>
          <a:xfrm>
            <a:off x="457200" y="1203480"/>
            <a:ext cx="8229240" cy="298332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55"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56"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57" name="PlaceHolder 4"/>
          <p:cNvSpPr>
            <a:spLocks noGrp="1"/>
          </p:cNvSpPr>
          <p:nvPr>
            <p:ph type="body"/>
          </p:nvPr>
        </p:nvSpPr>
        <p:spPr>
          <a:xfrm>
            <a:off x="4674240" y="2761920"/>
            <a:ext cx="4015800" cy="142272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59"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60"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61" name="PlaceHolder 4"/>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63" name="PlaceHolder 2"/>
          <p:cNvSpPr>
            <a:spLocks noGrp="1"/>
          </p:cNvSpPr>
          <p:nvPr>
            <p:ph type="body"/>
          </p:nvPr>
        </p:nvSpPr>
        <p:spPr>
          <a:xfrm>
            <a:off x="457200" y="1203480"/>
            <a:ext cx="8229240" cy="1422720"/>
          </a:xfrm>
          <a:prstGeom prst="rect">
            <a:avLst/>
          </a:prstGeom>
        </p:spPr>
        <p:txBody>
          <a:bodyPr lIns="0" rIns="0" tIns="0" bIns="0"/>
          <a:p>
            <a:endParaRPr/>
          </a:p>
        </p:txBody>
      </p:sp>
      <p:sp>
        <p:nvSpPr>
          <p:cNvPr id="64" name="PlaceHolder 3"/>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66"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67"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68" name="PlaceHolder 4"/>
          <p:cNvSpPr>
            <a:spLocks noGrp="1"/>
          </p:cNvSpPr>
          <p:nvPr>
            <p:ph type="body"/>
          </p:nvPr>
        </p:nvSpPr>
        <p:spPr>
          <a:xfrm>
            <a:off x="4674240" y="2761920"/>
            <a:ext cx="4015800" cy="1422720"/>
          </a:xfrm>
          <a:prstGeom prst="rect">
            <a:avLst/>
          </a:prstGeom>
        </p:spPr>
        <p:txBody>
          <a:bodyPr lIns="0" rIns="0" tIns="0" bIns="0"/>
          <a:p>
            <a:endParaRPr/>
          </a:p>
        </p:txBody>
      </p:sp>
      <p:sp>
        <p:nvSpPr>
          <p:cNvPr id="69" name="PlaceHolder 5"/>
          <p:cNvSpPr>
            <a:spLocks noGrp="1"/>
          </p:cNvSpPr>
          <p:nvPr>
            <p:ph type="body"/>
          </p:nvPr>
        </p:nvSpPr>
        <p:spPr>
          <a:xfrm>
            <a:off x="457200" y="2761920"/>
            <a:ext cx="4015800" cy="142272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71" name="PlaceHolder 2"/>
          <p:cNvSpPr>
            <a:spLocks noGrp="1"/>
          </p:cNvSpPr>
          <p:nvPr>
            <p:ph type="body"/>
          </p:nvPr>
        </p:nvSpPr>
        <p:spPr>
          <a:xfrm>
            <a:off x="457200" y="1203480"/>
            <a:ext cx="8229240" cy="2982960"/>
          </a:xfrm>
          <a:prstGeom prst="rect">
            <a:avLst/>
          </a:prstGeom>
        </p:spPr>
        <p:txBody>
          <a:bodyPr lIns="0" rIns="0" tIns="0" bIns="0"/>
          <a:p>
            <a:endParaRPr/>
          </a:p>
        </p:txBody>
      </p:sp>
      <p:sp>
        <p:nvSpPr>
          <p:cNvPr id="72" name="PlaceHolder 3"/>
          <p:cNvSpPr>
            <a:spLocks noGrp="1"/>
          </p:cNvSpPr>
          <p:nvPr>
            <p:ph type="body"/>
          </p:nvPr>
        </p:nvSpPr>
        <p:spPr>
          <a:xfrm>
            <a:off x="457200" y="1203480"/>
            <a:ext cx="8229240" cy="2982960"/>
          </a:xfrm>
          <a:prstGeom prst="rect">
            <a:avLst/>
          </a:prstGeom>
        </p:spPr>
        <p:txBody>
          <a:bodyPr lIns="0" rIns="0" tIns="0" bIns="0"/>
          <a:p>
            <a:endParaRPr/>
          </a:p>
        </p:txBody>
      </p:sp>
      <p:pic>
        <p:nvPicPr>
          <p:cNvPr id="73" name="" descr=""/>
          <p:cNvPicPr/>
          <p:nvPr/>
        </p:nvPicPr>
        <p:blipFill>
          <a:blip r:embed="rId2"/>
          <a:stretch>
            <a:fillRect/>
          </a:stretch>
        </p:blipFill>
        <p:spPr>
          <a:xfrm>
            <a:off x="2702160" y="1203480"/>
            <a:ext cx="3738600" cy="2982960"/>
          </a:xfrm>
          <a:prstGeom prst="rect">
            <a:avLst/>
          </a:prstGeom>
          <a:ln>
            <a:noFill/>
          </a:ln>
        </p:spPr>
      </p:pic>
      <p:pic>
        <p:nvPicPr>
          <p:cNvPr id="74" name="" descr=""/>
          <p:cNvPicPr/>
          <p:nvPr/>
        </p:nvPicPr>
        <p:blipFill>
          <a:blip r:embed="rId3"/>
          <a:stretch>
            <a:fillRect/>
          </a:stretch>
        </p:blipFill>
        <p:spPr>
          <a:xfrm>
            <a:off x="2702160" y="1203480"/>
            <a:ext cx="3738600" cy="29829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595800"/>
            <a:ext cx="8520120" cy="195768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311760" y="595800"/>
            <a:ext cx="8520120" cy="90745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15" name="PlaceHolder 3"/>
          <p:cNvSpPr>
            <a:spLocks noGrp="1"/>
          </p:cNvSpPr>
          <p:nvPr>
            <p:ph type="body"/>
          </p:nvPr>
        </p:nvSpPr>
        <p:spPr>
          <a:xfrm>
            <a:off x="457200" y="2761920"/>
            <a:ext cx="4015800" cy="1422720"/>
          </a:xfrm>
          <a:prstGeom prst="rect">
            <a:avLst/>
          </a:prstGeom>
        </p:spPr>
        <p:txBody>
          <a:bodyPr lIns="0" rIns="0" tIns="0" bIns="0"/>
          <a:p>
            <a:endParaRPr/>
          </a:p>
        </p:txBody>
      </p:sp>
      <p:sp>
        <p:nvSpPr>
          <p:cNvPr id="16" name="PlaceHolder 4"/>
          <p:cNvSpPr>
            <a:spLocks noGrp="1"/>
          </p:cNvSpPr>
          <p:nvPr>
            <p:ph type="body"/>
          </p:nvPr>
        </p:nvSpPr>
        <p:spPr>
          <a:xfrm>
            <a:off x="4674240" y="1203480"/>
            <a:ext cx="4015800" cy="298296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p>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311760" y="595800"/>
            <a:ext cx="8520120" cy="1957680"/>
          </a:xfrm>
          <a:prstGeom prst="rect">
            <a:avLst/>
          </a:prstGeom>
        </p:spPr>
        <p:txBody>
          <a:bodyPr lIns="0" rIns="0" tIns="0" bIns="0" anchor="ctr"/>
          <a:p>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p>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p>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4278240" y="2751120"/>
            <a:ext cx="587160" cy="360"/>
          </a:xfrm>
          <a:prstGeom prst="straightConnector1">
            <a:avLst/>
          </a:prstGeom>
          <a:noFill/>
          <a:ln w="76320">
            <a:solidFill>
              <a:srgbClr val="4285f4"/>
            </a:solidFill>
            <a:round/>
          </a:ln>
        </p:spPr>
      </p:sp>
      <p:sp>
        <p:nvSpPr>
          <p:cNvPr id="1" name="PlaceHolder 2"/>
          <p:cNvSpPr>
            <a:spLocks noGrp="1"/>
          </p:cNvSpPr>
          <p:nvPr>
            <p:ph type="title"/>
          </p:nvPr>
        </p:nvSpPr>
        <p:spPr>
          <a:xfrm>
            <a:off x="311760" y="595800"/>
            <a:ext cx="8520120" cy="1957320"/>
          </a:xfrm>
          <a:prstGeom prst="rect">
            <a:avLst/>
          </a:prstGeom>
        </p:spPr>
        <p:txBody>
          <a:bodyPr tIns="91440" bIns="91440" anchor="b"/>
          <a:p>
            <a:r>
              <a:rPr lang="en-IN" sz="5400">
                <a:latin typeface="Arial"/>
              </a:rPr>
              <a:t>Click to edit the title text format</a:t>
            </a:r>
            <a:endParaRPr/>
          </a:p>
        </p:txBody>
      </p:sp>
      <p:sp>
        <p:nvSpPr>
          <p:cNvPr id="2" name="PlaceHolder 3"/>
          <p:cNvSpPr>
            <a:spLocks noGrp="1"/>
          </p:cNvSpPr>
          <p:nvPr>
            <p:ph type="sldNum"/>
          </p:nvPr>
        </p:nvSpPr>
        <p:spPr>
          <a:xfrm>
            <a:off x="8472600" y="4663080"/>
            <a:ext cx="548280" cy="393120"/>
          </a:xfrm>
          <a:prstGeom prst="rect">
            <a:avLst/>
          </a:prstGeom>
        </p:spPr>
        <p:txBody>
          <a:bodyPr tIns="91440" bIns="91440" anchor="ctr"/>
          <a:p>
            <a:pPr>
              <a:lnSpc>
                <a:spcPct val="100000"/>
              </a:lnSpc>
            </a:pPr>
            <a:fld id="{27FF4513-8C60-4F34-B135-6925B2845C4A}" type="slidenum">
              <a:rPr lang="en-IN" sz="1400">
                <a:solidFill>
                  <a:srgbClr val="000000"/>
                </a:solidFill>
                <a:latin typeface="Arial"/>
                <a:ea typeface="Arial"/>
              </a:rPr>
              <a:t>&lt;number&gt;</a:t>
            </a:fld>
            <a:endParaRPr/>
          </a:p>
        </p:txBody>
      </p:sp>
      <p:sp>
        <p:nvSpPr>
          <p:cNvPr id="3" name="PlaceHolder 4"/>
          <p:cNvSpPr>
            <a:spLocks noGrp="1"/>
          </p:cNvSpPr>
          <p:nvPr>
            <p:ph type="body"/>
          </p:nvPr>
        </p:nvSpPr>
        <p:spPr>
          <a:xfrm>
            <a:off x="457200" y="1203480"/>
            <a:ext cx="8229240" cy="2982960"/>
          </a:xfrm>
          <a:prstGeom prst="rect">
            <a:avLst/>
          </a:prstGeom>
        </p:spPr>
        <p:txBody>
          <a:bodyPr lIns="0" rIns="0" tIns="0" bIns="0"/>
          <a:p>
            <a:pPr>
              <a:buSzPct val="45000"/>
              <a:buFont typeface="StarSymbol"/>
              <a:buChar char=""/>
            </a:pPr>
            <a:r>
              <a:rPr lang="en-IN" sz="1400">
                <a:latin typeface="Arial"/>
              </a:rPr>
              <a:t>Click to edit the outline text format</a:t>
            </a:r>
            <a:endParaRPr/>
          </a:p>
          <a:p>
            <a:pPr lvl="1">
              <a:buSzPct val="75000"/>
              <a:buFont typeface="StarSymbol"/>
              <a:buChar char=""/>
            </a:pPr>
            <a:r>
              <a:rPr lang="en-IN" sz="1400">
                <a:latin typeface="Arial"/>
              </a:rPr>
              <a:t>Second Outline Level</a:t>
            </a:r>
            <a:endParaRPr/>
          </a:p>
          <a:p>
            <a:pPr lvl="2">
              <a:buSzPct val="45000"/>
              <a:buFont typeface="StarSymbol"/>
              <a:buChar char=""/>
            </a:pPr>
            <a:r>
              <a:rPr lang="en-IN" sz="1400">
                <a:latin typeface="Arial"/>
              </a:rPr>
              <a:t>Third Outline Level</a:t>
            </a:r>
            <a:endParaRPr/>
          </a:p>
          <a:p>
            <a:pPr lvl="3">
              <a:buSzPct val="75000"/>
              <a:buFont typeface="StarSymbol"/>
              <a:buChar char=""/>
            </a:pPr>
            <a:r>
              <a:rPr lang="en-IN" sz="1400">
                <a:latin typeface="Arial"/>
              </a:rPr>
              <a:t>Fourth Outline Level</a:t>
            </a:r>
            <a:endParaRPr/>
          </a:p>
          <a:p>
            <a:pPr lvl="4">
              <a:buSzPct val="45000"/>
              <a:buFont typeface="StarSymbol"/>
              <a:buChar char=""/>
            </a:pPr>
            <a:r>
              <a:rPr lang="en-IN" sz="2000">
                <a:latin typeface="Arial"/>
              </a:rPr>
              <a:t>Fifth Outline Level</a:t>
            </a:r>
            <a:endParaRPr/>
          </a:p>
          <a:p>
            <a:pPr lvl="5">
              <a:buSzPct val="45000"/>
              <a:buFont typeface="StarSymbol"/>
              <a:buChar char=""/>
            </a:pPr>
            <a:r>
              <a:rPr lang="en-IN" sz="2000">
                <a:latin typeface="Arial"/>
              </a:rPr>
              <a:t>Sixth Outline Level</a:t>
            </a:r>
            <a:endParaRPr/>
          </a:p>
          <a:p>
            <a:pPr lvl="6">
              <a:buSzPct val="45000"/>
              <a:buFont typeface="StarSymbol"/>
              <a:buChar char=""/>
            </a:pPr>
            <a:r>
              <a:rPr lang="en-IN"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311760" y="444960"/>
            <a:ext cx="8520120" cy="572400"/>
          </a:xfrm>
          <a:prstGeom prst="rect">
            <a:avLst/>
          </a:prstGeom>
        </p:spPr>
        <p:txBody>
          <a:bodyPr tIns="91440" bIns="91440"/>
          <a:p>
            <a:r>
              <a:rPr lang="en-IN" sz="3000">
                <a:latin typeface="Arial"/>
              </a:rPr>
              <a:t>Click to edit the title text format</a:t>
            </a:r>
            <a:endParaRPr/>
          </a:p>
        </p:txBody>
      </p:sp>
      <p:sp>
        <p:nvSpPr>
          <p:cNvPr id="39" name="PlaceHolder 2"/>
          <p:cNvSpPr>
            <a:spLocks noGrp="1"/>
          </p:cNvSpPr>
          <p:nvPr>
            <p:ph type="body"/>
          </p:nvPr>
        </p:nvSpPr>
        <p:spPr>
          <a:xfrm>
            <a:off x="311760" y="1152360"/>
            <a:ext cx="8520120" cy="3416040"/>
          </a:xfrm>
          <a:prstGeom prst="rect">
            <a:avLst/>
          </a:prstGeom>
        </p:spPr>
        <p:txBody>
          <a:bodyPr tIns="91440" bIns="91440"/>
          <a:p>
            <a:pPr>
              <a:buSzPct val="45000"/>
              <a:buFont typeface="StarSymbol"/>
              <a:buChar char=""/>
            </a:pPr>
            <a:r>
              <a:rPr lang="en-IN">
                <a:latin typeface="Arial"/>
              </a:rPr>
              <a:t>Click to edit the outline text format</a:t>
            </a:r>
            <a:endParaRPr/>
          </a:p>
          <a:p>
            <a:pPr lvl="1">
              <a:buSzPct val="75000"/>
              <a:buFont typeface="StarSymbol"/>
              <a:buChar char=""/>
            </a:pPr>
            <a:r>
              <a:rPr lang="en-IN">
                <a:latin typeface="Arial"/>
              </a:rPr>
              <a:t>Second Outline Level</a:t>
            </a:r>
            <a:endParaRPr/>
          </a:p>
          <a:p>
            <a:pPr lvl="2">
              <a:buSzPct val="45000"/>
              <a:buFont typeface="StarSymbol"/>
              <a:buChar char=""/>
            </a:pPr>
            <a:r>
              <a:rPr lang="en-IN">
                <a:latin typeface="Arial"/>
              </a:rPr>
              <a:t>Third Outline Level</a:t>
            </a:r>
            <a:endParaRPr/>
          </a:p>
          <a:p>
            <a:pPr lvl="3">
              <a:buSzPct val="75000"/>
              <a:buFont typeface="StarSymbol"/>
              <a:buChar char=""/>
            </a:pPr>
            <a:r>
              <a:rPr lang="en-IN">
                <a:latin typeface="Arial"/>
              </a:rPr>
              <a:t>Fourth Outline Level</a:t>
            </a:r>
            <a:endParaRPr/>
          </a:p>
          <a:p>
            <a:pPr lvl="4">
              <a:buSzPct val="45000"/>
              <a:buFont typeface="StarSymbol"/>
              <a:buChar char=""/>
            </a:pPr>
            <a:r>
              <a:rPr lang="en-IN">
                <a:latin typeface="Arial"/>
              </a:rPr>
              <a:t>Fifth Outline Level</a:t>
            </a:r>
            <a:endParaRPr/>
          </a:p>
          <a:p>
            <a:pPr lvl="5">
              <a:buSzPct val="45000"/>
              <a:buFont typeface="StarSymbol"/>
              <a:buChar char=""/>
            </a:pPr>
            <a:r>
              <a:rPr lang="en-IN">
                <a:latin typeface="Arial"/>
              </a:rPr>
              <a:t>Sixth Outline Level</a:t>
            </a:r>
            <a:endParaRPr/>
          </a:p>
          <a:p>
            <a:pPr lvl="6">
              <a:buSzPct val="45000"/>
              <a:buFont typeface="StarSymbol"/>
              <a:buChar char=""/>
            </a:pPr>
            <a:r>
              <a:rPr lang="en-IN">
                <a:latin typeface="Arial"/>
              </a:rPr>
              <a:t>Seventh Outline Level</a:t>
            </a:r>
            <a:endParaRPr/>
          </a:p>
        </p:txBody>
      </p:sp>
      <p:sp>
        <p:nvSpPr>
          <p:cNvPr id="40" name="PlaceHolder 3"/>
          <p:cNvSpPr>
            <a:spLocks noGrp="1"/>
          </p:cNvSpPr>
          <p:nvPr>
            <p:ph type="sldNum"/>
          </p:nvPr>
        </p:nvSpPr>
        <p:spPr>
          <a:xfrm>
            <a:off x="8472600" y="4663080"/>
            <a:ext cx="548280" cy="393120"/>
          </a:xfrm>
          <a:prstGeom prst="rect">
            <a:avLst/>
          </a:prstGeom>
        </p:spPr>
        <p:txBody>
          <a:bodyPr tIns="91440" bIns="91440" anchor="ctr"/>
          <a:p>
            <a:pPr>
              <a:lnSpc>
                <a:spcPct val="100000"/>
              </a:lnSpc>
            </a:pPr>
            <a:fld id="{95DAF2B7-C428-49AA-87DC-39E4559D70CA}" type="slidenum">
              <a:rPr lang="en-IN" sz="1400">
                <a:solidFill>
                  <a:srgbClr val="000000"/>
                </a:solidFill>
                <a:latin typeface="Arial"/>
                <a:ea typeface="Arial"/>
              </a:rPr>
              <a:t>&lt;number&gt;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5.xml"/>
</Relationships>
</file>

<file path=ppt/slides/_rels/slide3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5.xml"/>
</Relationships>
</file>

<file path=ppt/slides/_rels/slide3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5.xml"/>
</Relationships>
</file>

<file path=ppt/slides/_rels/slide4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5.xml"/>
</Relationships>
</file>

<file path=ppt/slides/_rels/slide4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5.xml"/>
</Relationships>
</file>

<file path=ppt/slides/_rels/slide4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5.xml"/>
</Relationships>
</file>

<file path=ppt/slides/_rels/slide4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5.xml"/>
</Relationships>
</file>

<file path=ppt/slides/_rels/slide4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5.xml"/>
</Relationships>
</file>

<file path=ppt/slides/_rels/slide4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5.xml"/>
</Relationships>
</file>

<file path=ppt/slides/_rels/slide4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5" name="TextShape 1"/>
          <p:cNvSpPr txBox="1"/>
          <p:nvPr/>
        </p:nvSpPr>
        <p:spPr>
          <a:xfrm>
            <a:off x="311760" y="595800"/>
            <a:ext cx="8520120" cy="1957320"/>
          </a:xfrm>
          <a:prstGeom prst="rect">
            <a:avLst/>
          </a:prstGeom>
        </p:spPr>
        <p:txBody>
          <a:bodyPr tIns="91440" bIns="91440" anchor="b"/>
          <a:p>
            <a:pPr>
              <a:lnSpc>
                <a:spcPct val="100000"/>
              </a:lnSpc>
            </a:pPr>
            <a:r>
              <a:rPr lang="en-IN" sz="5400">
                <a:solidFill>
                  <a:srgbClr val="ff5722"/>
                </a:solidFill>
                <a:latin typeface="Alfa Slab One"/>
                <a:ea typeface="Alfa Slab One"/>
              </a:rPr>
              <a:t>Image2Text</a:t>
            </a:r>
            <a:endParaRPr/>
          </a:p>
        </p:txBody>
      </p:sp>
      <p:sp>
        <p:nvSpPr>
          <p:cNvPr id="76" name="TextShape 2"/>
          <p:cNvSpPr txBox="1"/>
          <p:nvPr/>
        </p:nvSpPr>
        <p:spPr>
          <a:xfrm>
            <a:off x="311760" y="3165840"/>
            <a:ext cx="8520120" cy="1649520"/>
          </a:xfrm>
          <a:prstGeom prst="rect">
            <a:avLst/>
          </a:prstGeom>
        </p:spPr>
        <p:txBody>
          <a:bodyPr tIns="91440" bIns="91440"/>
          <a:p>
            <a:pPr>
              <a:lnSpc>
                <a:spcPct val="100000"/>
              </a:lnSpc>
            </a:pPr>
            <a:r>
              <a:rPr b="1" lang="en-IN" sz="2000" u="sng">
                <a:solidFill>
                  <a:srgbClr val="999999"/>
                </a:solidFill>
                <a:latin typeface="Proxima Nova"/>
                <a:ea typeface="Proxima Nova"/>
              </a:rPr>
              <a:t>Prepared By</a:t>
            </a:r>
            <a:endParaRPr/>
          </a:p>
          <a:p>
            <a:pPr>
              <a:lnSpc>
                <a:spcPct val="100000"/>
              </a:lnSpc>
            </a:pPr>
            <a:r>
              <a:rPr b="1" lang="en-IN">
                <a:solidFill>
                  <a:srgbClr val="999999"/>
                </a:solidFill>
                <a:latin typeface="Proxima Nova"/>
                <a:ea typeface="Proxima Nova"/>
              </a:rPr>
              <a:t>Sanju Prabhath Reddy </a:t>
            </a:r>
            <a:r>
              <a:rPr b="1" lang="en-IN">
                <a:solidFill>
                  <a:srgbClr val="999999"/>
                </a:solidFill>
                <a:latin typeface="Proxima Nova"/>
                <a:ea typeface="Proxima Nova"/>
              </a:rPr>
              <a:t>    15114042</a:t>
            </a:r>
            <a:r>
              <a:rPr b="1" lang="en-IN">
                <a:solidFill>
                  <a:srgbClr val="999999"/>
                </a:solidFill>
                <a:latin typeface="Proxima Nova"/>
                <a:ea typeface="Proxima Nova"/>
              </a:rPr>
              <a:t>  </a:t>
            </a:r>
            <a:endParaRPr/>
          </a:p>
          <a:p>
            <a:pPr>
              <a:lnSpc>
                <a:spcPct val="100000"/>
              </a:lnSpc>
            </a:pPr>
            <a:r>
              <a:rPr b="1" lang="en-IN">
                <a:solidFill>
                  <a:srgbClr val="999999"/>
                </a:solidFill>
                <a:latin typeface="Proxima Nova"/>
                <a:ea typeface="Proxima Nova"/>
              </a:rPr>
              <a:t>Sri Harsha Majeti             </a:t>
            </a:r>
            <a:r>
              <a:rPr b="1" lang="en-IN">
                <a:solidFill>
                  <a:srgbClr val="999999"/>
                </a:solidFill>
                <a:latin typeface="Proxima Nova"/>
                <a:ea typeface="Proxima Nova"/>
              </a:rPr>
              <a:t>15114044</a:t>
            </a:r>
            <a:endParaRPr/>
          </a:p>
          <a:p>
            <a:pPr>
              <a:lnSpc>
                <a:spcPct val="100000"/>
              </a:lnSpc>
            </a:pPr>
            <a:r>
              <a:rPr b="1" lang="en-IN">
                <a:solidFill>
                  <a:srgbClr val="999999"/>
                </a:solidFill>
                <a:latin typeface="Proxima Nova"/>
                <a:ea typeface="Proxima Nova"/>
              </a:rPr>
              <a:t>            </a:t>
            </a:r>
            <a:r>
              <a:rPr b="1" lang="en-IN">
                <a:solidFill>
                  <a:srgbClr val="999999"/>
                </a:solidFill>
                <a:latin typeface="Proxima Nova"/>
                <a:ea typeface="Proxima Nova"/>
              </a:rPr>
              <a:t>Harsha Vardhan Miryala  </a:t>
            </a:r>
            <a:r>
              <a:rPr b="1" lang="en-IN">
                <a:solidFill>
                  <a:srgbClr val="999999"/>
                </a:solidFill>
                <a:latin typeface="Proxima Nova"/>
                <a:ea typeface="Proxima Nova"/>
              </a:rPr>
              <a:t>15114045</a:t>
            </a:r>
            <a:r>
              <a:rPr b="1" lang="en-IN">
                <a:solidFill>
                  <a:srgbClr val="999999"/>
                </a:solidFill>
                <a:latin typeface="Proxima Nova"/>
                <a:ea typeface="Proxima Nova"/>
              </a:rPr>
              <a:t>    </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 name="TextShape 1"/>
          <p:cNvSpPr txBox="1"/>
          <p:nvPr/>
        </p:nvSpPr>
        <p:spPr>
          <a:xfrm>
            <a:off x="311760" y="444960"/>
            <a:ext cx="8520120" cy="572400"/>
          </a:xfrm>
          <a:prstGeom prst="rect">
            <a:avLst/>
          </a:prstGeom>
        </p:spPr>
        <p:txBody>
          <a:bodyPr tIns="91440" bIns="91440"/>
          <a:p>
            <a:endParaRPr/>
          </a:p>
        </p:txBody>
      </p:sp>
      <p:sp>
        <p:nvSpPr>
          <p:cNvPr id="98" name="TextShape 2"/>
          <p:cNvSpPr txBox="1"/>
          <p:nvPr/>
        </p:nvSpPr>
        <p:spPr>
          <a:xfrm>
            <a:off x="311760" y="1152360"/>
            <a:ext cx="8520120" cy="3416040"/>
          </a:xfrm>
          <a:prstGeom prst="rect">
            <a:avLst/>
          </a:prstGeom>
        </p:spPr>
        <p:txBody>
          <a:bodyPr tIns="91440" bIns="91440"/>
          <a:p>
            <a:endParaRPr/>
          </a:p>
        </p:txBody>
      </p:sp>
      <p:pic>
        <p:nvPicPr>
          <p:cNvPr id="99" name="Shape 116" descr=""/>
          <p:cNvPicPr/>
          <p:nvPr/>
        </p:nvPicPr>
        <p:blipFill>
          <a:blip r:embed="rId1"/>
          <a:stretch>
            <a:fillRect/>
          </a:stretch>
        </p:blipFill>
        <p:spPr>
          <a:xfrm>
            <a:off x="311760" y="67680"/>
            <a:ext cx="8635680" cy="494064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0"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How a Computer sees an Image !</a:t>
            </a:r>
            <a:endParaRPr/>
          </a:p>
        </p:txBody>
      </p:sp>
      <p:sp>
        <p:nvSpPr>
          <p:cNvPr id="101" name="TextShape 2"/>
          <p:cNvSpPr txBox="1"/>
          <p:nvPr/>
        </p:nvSpPr>
        <p:spPr>
          <a:xfrm>
            <a:off x="311760" y="1152360"/>
            <a:ext cx="8520120" cy="3416040"/>
          </a:xfrm>
          <a:prstGeom prst="rect">
            <a:avLst/>
          </a:prstGeom>
        </p:spPr>
        <p:txBody>
          <a:bodyPr tIns="91440" bIns="91440"/>
          <a:p>
            <a:endParaRPr/>
          </a:p>
        </p:txBody>
      </p:sp>
      <p:pic>
        <p:nvPicPr>
          <p:cNvPr id="102" name="Shape 123" descr=""/>
          <p:cNvPicPr/>
          <p:nvPr/>
        </p:nvPicPr>
        <p:blipFill>
          <a:blip r:embed="rId1"/>
          <a:stretch>
            <a:fillRect/>
          </a:stretch>
        </p:blipFill>
        <p:spPr>
          <a:xfrm>
            <a:off x="1586880" y="1017720"/>
            <a:ext cx="5514480" cy="391176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General Representation Of a CNN</a:t>
            </a:r>
            <a:endParaRPr/>
          </a:p>
        </p:txBody>
      </p:sp>
      <p:sp>
        <p:nvSpPr>
          <p:cNvPr id="104" name="TextShape 2"/>
          <p:cNvSpPr txBox="1"/>
          <p:nvPr/>
        </p:nvSpPr>
        <p:spPr>
          <a:xfrm>
            <a:off x="311760" y="1152360"/>
            <a:ext cx="8520120" cy="3416040"/>
          </a:xfrm>
          <a:prstGeom prst="rect">
            <a:avLst/>
          </a:prstGeom>
        </p:spPr>
        <p:txBody>
          <a:bodyPr tIns="91440" bIns="91440"/>
          <a:p>
            <a:endParaRPr/>
          </a:p>
        </p:txBody>
      </p:sp>
      <p:pic>
        <p:nvPicPr>
          <p:cNvPr id="105" name="Shape 130" descr=""/>
          <p:cNvPicPr/>
          <p:nvPr/>
        </p:nvPicPr>
        <p:blipFill>
          <a:blip r:embed="rId1"/>
          <a:stretch>
            <a:fillRect/>
          </a:stretch>
        </p:blipFill>
        <p:spPr>
          <a:xfrm>
            <a:off x="607680" y="1080360"/>
            <a:ext cx="7844400" cy="365760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6"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Layers in CNN</a:t>
            </a:r>
            <a:endParaRPr/>
          </a:p>
        </p:txBody>
      </p:sp>
      <p:sp>
        <p:nvSpPr>
          <p:cNvPr id="107"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Generally there are 3 layers in a CNN</a:t>
            </a:r>
            <a:endParaRPr/>
          </a:p>
          <a:p>
            <a:pPr>
              <a:lnSpc>
                <a:spcPct val="100000"/>
              </a:lnSpc>
            </a:pPr>
            <a:r>
              <a:rPr lang="en-IN">
                <a:solidFill>
                  <a:srgbClr val="666666"/>
                </a:solidFill>
                <a:latin typeface="Proxima Nova"/>
                <a:ea typeface="Proxima Nova"/>
              </a:rPr>
              <a:t>1.Convolutional </a:t>
            </a:r>
            <a:endParaRPr/>
          </a:p>
          <a:p>
            <a:pPr>
              <a:lnSpc>
                <a:spcPct val="100000"/>
              </a:lnSpc>
            </a:pPr>
            <a:r>
              <a:rPr lang="en-IN">
                <a:solidFill>
                  <a:srgbClr val="666666"/>
                </a:solidFill>
                <a:latin typeface="Proxima Nova"/>
                <a:ea typeface="Proxima Nova"/>
              </a:rPr>
              <a:t>2.Pooling</a:t>
            </a:r>
            <a:endParaRPr/>
          </a:p>
          <a:p>
            <a:pPr>
              <a:lnSpc>
                <a:spcPct val="100000"/>
              </a:lnSpc>
            </a:pPr>
            <a:r>
              <a:rPr lang="en-IN">
                <a:solidFill>
                  <a:srgbClr val="666666"/>
                </a:solidFill>
                <a:latin typeface="Proxima Nova"/>
                <a:ea typeface="Proxima Nova"/>
              </a:rPr>
              <a:t>3.Fully Connected</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What is convolution?</a:t>
            </a:r>
            <a:endParaRPr/>
          </a:p>
        </p:txBody>
      </p:sp>
      <p:sp>
        <p:nvSpPr>
          <p:cNvPr id="109"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Example : Let’s take input image of 32*32*3</a:t>
            </a:r>
            <a:endParaRPr/>
          </a:p>
          <a:p>
            <a:pPr>
              <a:lnSpc>
                <a:spcPct val="100000"/>
              </a:lnSpc>
            </a:pPr>
            <a:r>
              <a:rPr lang="en-IN">
                <a:solidFill>
                  <a:srgbClr val="666666"/>
                </a:solidFill>
                <a:latin typeface="Proxima Nova"/>
                <a:ea typeface="Proxima Nova"/>
              </a:rPr>
              <a:t>Let’s take filters of 5*5*3 size.Consider  filter as a feature identifier(interpretation).</a:t>
            </a:r>
            <a:endParaRPr/>
          </a:p>
          <a:p>
            <a:pPr>
              <a:lnSpc>
                <a:spcPct val="100000"/>
              </a:lnSpc>
            </a:pPr>
            <a:r>
              <a:rPr lang="en-IN">
                <a:solidFill>
                  <a:srgbClr val="666666"/>
                </a:solidFill>
                <a:latin typeface="Proxima Nova"/>
                <a:ea typeface="Proxima Nova"/>
              </a:rPr>
              <a:t>Slide this filter with stride 1 and find the sum of multiplication corresponding pixel values with feature values in the filter.</a:t>
            </a:r>
            <a:endParaRPr/>
          </a:p>
          <a:p>
            <a:pPr>
              <a:lnSpc>
                <a:spcPct val="100000"/>
              </a:lnSpc>
            </a:pPr>
            <a:r>
              <a:rPr lang="en-IN">
                <a:solidFill>
                  <a:srgbClr val="666666"/>
                </a:solidFill>
                <a:latin typeface="Proxima Nova"/>
                <a:ea typeface="Proxima Nova"/>
              </a:rPr>
              <a:t>We get a matrix of 28*28*x if we take x such filters.</a:t>
            </a:r>
            <a:endParaRPr/>
          </a:p>
          <a:p>
            <a:pPr>
              <a:lnSpc>
                <a:spcPct val="100000"/>
              </a:lnSpc>
            </a:pPr>
            <a:r>
              <a:rPr lang="en-IN">
                <a:solidFill>
                  <a:srgbClr val="666666"/>
                </a:solidFill>
                <a:latin typeface="Proxima Nova"/>
                <a:ea typeface="Proxima Nova"/>
              </a:rPr>
              <a:t>This process is called convolution..</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0" name="TextShape 1"/>
          <p:cNvSpPr txBox="1"/>
          <p:nvPr/>
        </p:nvSpPr>
        <p:spPr>
          <a:xfrm>
            <a:off x="311760" y="444960"/>
            <a:ext cx="8520120" cy="572400"/>
          </a:xfrm>
          <a:prstGeom prst="rect">
            <a:avLst/>
          </a:prstGeom>
        </p:spPr>
        <p:txBody>
          <a:bodyPr tIns="91440" bIns="91440"/>
          <a:p>
            <a:endParaRPr/>
          </a:p>
        </p:txBody>
      </p:sp>
      <p:sp>
        <p:nvSpPr>
          <p:cNvPr id="111" name="TextShape 2"/>
          <p:cNvSpPr txBox="1"/>
          <p:nvPr/>
        </p:nvSpPr>
        <p:spPr>
          <a:xfrm>
            <a:off x="311760" y="1152360"/>
            <a:ext cx="8520120" cy="3416040"/>
          </a:xfrm>
          <a:prstGeom prst="rect">
            <a:avLst/>
          </a:prstGeom>
        </p:spPr>
        <p:txBody>
          <a:bodyPr tIns="91440" bIns="91440"/>
          <a:p>
            <a:endParaRPr/>
          </a:p>
        </p:txBody>
      </p:sp>
      <p:pic>
        <p:nvPicPr>
          <p:cNvPr id="112" name="Shape 149" descr=""/>
          <p:cNvPicPr/>
          <p:nvPr/>
        </p:nvPicPr>
        <p:blipFill>
          <a:blip r:embed="rId1"/>
          <a:stretch>
            <a:fillRect/>
          </a:stretch>
        </p:blipFill>
        <p:spPr>
          <a:xfrm>
            <a:off x="1600200" y="807840"/>
            <a:ext cx="5943240" cy="322848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3" name="TextShape 1"/>
          <p:cNvSpPr txBox="1"/>
          <p:nvPr/>
        </p:nvSpPr>
        <p:spPr>
          <a:xfrm>
            <a:off x="311760" y="444960"/>
            <a:ext cx="8520120" cy="572400"/>
          </a:xfrm>
          <a:prstGeom prst="rect">
            <a:avLst/>
          </a:prstGeom>
        </p:spPr>
        <p:txBody>
          <a:bodyPr tIns="91440" bIns="91440"/>
          <a:p>
            <a:endParaRPr/>
          </a:p>
        </p:txBody>
      </p:sp>
      <p:sp>
        <p:nvSpPr>
          <p:cNvPr id="114" name="TextShape 2"/>
          <p:cNvSpPr txBox="1"/>
          <p:nvPr/>
        </p:nvSpPr>
        <p:spPr>
          <a:xfrm>
            <a:off x="311760" y="1152360"/>
            <a:ext cx="8520120" cy="3416040"/>
          </a:xfrm>
          <a:prstGeom prst="rect">
            <a:avLst/>
          </a:prstGeom>
        </p:spPr>
        <p:txBody>
          <a:bodyPr tIns="91440" bIns="91440"/>
          <a:p>
            <a:endParaRPr/>
          </a:p>
        </p:txBody>
      </p:sp>
      <p:pic>
        <p:nvPicPr>
          <p:cNvPr id="115" name="Shape 156" descr=""/>
          <p:cNvPicPr/>
          <p:nvPr/>
        </p:nvPicPr>
        <p:blipFill>
          <a:blip r:embed="rId1"/>
          <a:stretch>
            <a:fillRect/>
          </a:stretch>
        </p:blipFill>
        <p:spPr>
          <a:xfrm>
            <a:off x="152280" y="153720"/>
            <a:ext cx="8679600" cy="514080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6"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Pooling </a:t>
            </a:r>
            <a:endParaRPr/>
          </a:p>
        </p:txBody>
      </p:sp>
      <p:sp>
        <p:nvSpPr>
          <p:cNvPr id="117"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2 kinds</a:t>
            </a:r>
            <a:endParaRPr/>
          </a:p>
          <a:p>
            <a:pPr>
              <a:lnSpc>
                <a:spcPct val="100000"/>
              </a:lnSpc>
            </a:pPr>
            <a:r>
              <a:rPr lang="en-IN">
                <a:solidFill>
                  <a:srgbClr val="666666"/>
                </a:solidFill>
                <a:latin typeface="Proxima Nova"/>
                <a:ea typeface="Proxima Nova"/>
              </a:rPr>
              <a:t>1.Max Pooling </a:t>
            </a:r>
            <a:endParaRPr/>
          </a:p>
          <a:p>
            <a:pPr>
              <a:lnSpc>
                <a:spcPct val="100000"/>
              </a:lnSpc>
            </a:pPr>
            <a:r>
              <a:rPr lang="en-IN">
                <a:solidFill>
                  <a:srgbClr val="666666"/>
                </a:solidFill>
                <a:latin typeface="Proxima Nova"/>
                <a:ea typeface="Proxima Nova"/>
              </a:rPr>
              <a:t>2.Average Pooling.</a:t>
            </a:r>
            <a:endParaRPr/>
          </a:p>
          <a:p>
            <a:pPr>
              <a:lnSpc>
                <a:spcPct val="100000"/>
              </a:lnSpc>
            </a:pP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 name="TextShape 1"/>
          <p:cNvSpPr txBox="1"/>
          <p:nvPr/>
        </p:nvSpPr>
        <p:spPr>
          <a:xfrm>
            <a:off x="311760" y="444960"/>
            <a:ext cx="8520120" cy="572400"/>
          </a:xfrm>
          <a:prstGeom prst="rect">
            <a:avLst/>
          </a:prstGeom>
        </p:spPr>
        <p:txBody>
          <a:bodyPr tIns="91440" bIns="91440"/>
          <a:p>
            <a:endParaRPr/>
          </a:p>
        </p:txBody>
      </p:sp>
      <p:sp>
        <p:nvSpPr>
          <p:cNvPr id="119" name="TextShape 2"/>
          <p:cNvSpPr txBox="1"/>
          <p:nvPr/>
        </p:nvSpPr>
        <p:spPr>
          <a:xfrm>
            <a:off x="311760" y="1152360"/>
            <a:ext cx="8520120" cy="3416040"/>
          </a:xfrm>
          <a:prstGeom prst="rect">
            <a:avLst/>
          </a:prstGeom>
        </p:spPr>
        <p:txBody>
          <a:bodyPr tIns="91440" bIns="91440"/>
          <a:p>
            <a:endParaRPr/>
          </a:p>
        </p:txBody>
      </p:sp>
      <p:pic>
        <p:nvPicPr>
          <p:cNvPr id="120" name="Shape 169" descr=""/>
          <p:cNvPicPr/>
          <p:nvPr/>
        </p:nvPicPr>
        <p:blipFill>
          <a:blip r:embed="rId1"/>
          <a:stretch>
            <a:fillRect/>
          </a:stretch>
        </p:blipFill>
        <p:spPr>
          <a:xfrm>
            <a:off x="821520" y="528840"/>
            <a:ext cx="7709400" cy="426456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1" name="TextShape 1"/>
          <p:cNvSpPr txBox="1"/>
          <p:nvPr/>
        </p:nvSpPr>
        <p:spPr>
          <a:xfrm>
            <a:off x="311760" y="444960"/>
            <a:ext cx="8520120" cy="572400"/>
          </a:xfrm>
          <a:prstGeom prst="rect">
            <a:avLst/>
          </a:prstGeom>
        </p:spPr>
        <p:txBody>
          <a:bodyPr tIns="91440" bIns="91440"/>
          <a:p>
            <a:endParaRPr/>
          </a:p>
        </p:txBody>
      </p:sp>
      <p:sp>
        <p:nvSpPr>
          <p:cNvPr id="122" name="TextShape 2"/>
          <p:cNvSpPr txBox="1"/>
          <p:nvPr/>
        </p:nvSpPr>
        <p:spPr>
          <a:xfrm>
            <a:off x="311760" y="1152360"/>
            <a:ext cx="8520120" cy="3416040"/>
          </a:xfrm>
          <a:prstGeom prst="rect">
            <a:avLst/>
          </a:prstGeom>
        </p:spPr>
        <p:txBody>
          <a:bodyPr tIns="91440" bIns="91440"/>
          <a:p>
            <a:endParaRPr/>
          </a:p>
        </p:txBody>
      </p:sp>
      <p:pic>
        <p:nvPicPr>
          <p:cNvPr id="123" name="Shape 176" descr=""/>
          <p:cNvPicPr/>
          <p:nvPr/>
        </p:nvPicPr>
        <p:blipFill>
          <a:blip r:embed="rId1"/>
          <a:stretch>
            <a:fillRect/>
          </a:stretch>
        </p:blipFill>
        <p:spPr>
          <a:xfrm>
            <a:off x="0" y="1080"/>
            <a:ext cx="9143640" cy="514080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7" name="TextShape 1"/>
          <p:cNvSpPr txBox="1"/>
          <p:nvPr/>
        </p:nvSpPr>
        <p:spPr>
          <a:xfrm>
            <a:off x="311760" y="444960"/>
            <a:ext cx="8520120" cy="572400"/>
          </a:xfrm>
          <a:prstGeom prst="rect">
            <a:avLst/>
          </a:prstGeom>
        </p:spPr>
        <p:txBody>
          <a:bodyPr tIns="91440" bIns="91440"/>
          <a:p>
            <a:pPr>
              <a:lnSpc>
                <a:spcPct val="115000"/>
              </a:lnSpc>
            </a:pPr>
            <a:r>
              <a:rPr lang="en-IN" sz="2400">
                <a:solidFill>
                  <a:srgbClr val="ff5722"/>
                </a:solidFill>
                <a:latin typeface="Alfa Slab One"/>
                <a:ea typeface="Alfa Slab One"/>
              </a:rPr>
              <a:t>Image Captioning</a:t>
            </a:r>
            <a:endParaRPr/>
          </a:p>
        </p:txBody>
      </p:sp>
      <p:sp>
        <p:nvSpPr>
          <p:cNvPr id="78" name="TextShape 2"/>
          <p:cNvSpPr txBox="1"/>
          <p:nvPr/>
        </p:nvSpPr>
        <p:spPr>
          <a:xfrm>
            <a:off x="311760" y="1152360"/>
            <a:ext cx="8520120" cy="3416040"/>
          </a:xfrm>
          <a:prstGeom prst="rect">
            <a:avLst/>
          </a:prstGeom>
        </p:spPr>
        <p:txBody>
          <a:bodyPr tIns="91440" bIns="91440"/>
          <a:p>
            <a:pPr>
              <a:lnSpc>
                <a:spcPct val="100000"/>
              </a:lnSpc>
            </a:pPr>
            <a:endParaRPr/>
          </a:p>
          <a:p>
            <a:pPr>
              <a:lnSpc>
                <a:spcPct val="100000"/>
              </a:lnSpc>
            </a:pPr>
            <a:r>
              <a:rPr lang="en-IN">
                <a:solidFill>
                  <a:srgbClr val="666666"/>
                </a:solidFill>
                <a:latin typeface="Proxima Nova"/>
                <a:ea typeface="Proxima Nova"/>
              </a:rPr>
              <a:t>A short piece of text that describes an image .</a:t>
            </a:r>
            <a:endParaRPr/>
          </a:p>
          <a:p>
            <a:pPr>
              <a:lnSpc>
                <a:spcPct val="100000"/>
              </a:lnSpc>
            </a:pPr>
            <a:endParaRPr/>
          </a:p>
          <a:p>
            <a:pPr>
              <a:lnSpc>
                <a:spcPct val="100000"/>
              </a:lnSpc>
            </a:pPr>
            <a:r>
              <a:rPr lang="en-IN">
                <a:solidFill>
                  <a:srgbClr val="666666"/>
                </a:solidFill>
                <a:latin typeface="Proxima Nova"/>
                <a:ea typeface="Proxima Nova"/>
              </a:rPr>
              <a:t>In other words explains what the object(maybe people) in it is/are doing</a:t>
            </a:r>
            <a:r>
              <a:rPr lang="en-IN">
                <a:solidFill>
                  <a:srgbClr val="666666"/>
                </a:solidFill>
                <a:latin typeface="Arial"/>
                <a:ea typeface="Arial"/>
              </a:rPr>
              <a:t>.</a:t>
            </a:r>
            <a:endParaRPr/>
          </a:p>
          <a:p>
            <a:pPr>
              <a:lnSpc>
                <a:spcPct val="100000"/>
              </a:lnSpc>
            </a:pP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Fully connected Layer</a:t>
            </a:r>
            <a:endParaRPr/>
          </a:p>
        </p:txBody>
      </p:sp>
      <p:sp>
        <p:nvSpPr>
          <p:cNvPr id="125" name="TextShape 2"/>
          <p:cNvSpPr txBox="1"/>
          <p:nvPr/>
        </p:nvSpPr>
        <p:spPr>
          <a:xfrm>
            <a:off x="311760" y="1152360"/>
            <a:ext cx="8520120" cy="3416040"/>
          </a:xfrm>
          <a:prstGeom prst="rect">
            <a:avLst/>
          </a:prstGeom>
        </p:spPr>
        <p:txBody>
          <a:bodyPr tIns="91440" bIns="91440"/>
          <a:p>
            <a:endParaRPr/>
          </a:p>
        </p:txBody>
      </p:sp>
      <p:pic>
        <p:nvPicPr>
          <p:cNvPr id="126" name="Shape 183" descr=""/>
          <p:cNvPicPr/>
          <p:nvPr/>
        </p:nvPicPr>
        <p:blipFill>
          <a:blip r:embed="rId1"/>
          <a:stretch>
            <a:fillRect/>
          </a:stretch>
        </p:blipFill>
        <p:spPr>
          <a:xfrm>
            <a:off x="0" y="1080"/>
            <a:ext cx="9143640" cy="51408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7"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Various Architectures</a:t>
            </a:r>
            <a:endParaRPr/>
          </a:p>
        </p:txBody>
      </p:sp>
      <p:sp>
        <p:nvSpPr>
          <p:cNvPr id="128"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AlexNet</a:t>
            </a:r>
            <a:endParaRPr/>
          </a:p>
          <a:p>
            <a:pPr>
              <a:lnSpc>
                <a:spcPct val="100000"/>
              </a:lnSpc>
            </a:pPr>
            <a:r>
              <a:rPr lang="en-IN">
                <a:solidFill>
                  <a:srgbClr val="666666"/>
                </a:solidFill>
                <a:latin typeface="Proxima Nova"/>
                <a:ea typeface="Proxima Nova"/>
              </a:rPr>
              <a:t>GoogLeNet</a:t>
            </a:r>
            <a:endParaRPr/>
          </a:p>
          <a:p>
            <a:pPr>
              <a:lnSpc>
                <a:spcPct val="100000"/>
              </a:lnSpc>
            </a:pPr>
            <a:r>
              <a:rPr lang="en-IN">
                <a:solidFill>
                  <a:srgbClr val="666666"/>
                </a:solidFill>
                <a:latin typeface="Proxima Nova"/>
                <a:ea typeface="Proxima Nova"/>
              </a:rPr>
              <a:t>ZFNet</a:t>
            </a:r>
            <a:endParaRPr/>
          </a:p>
          <a:p>
            <a:pPr>
              <a:lnSpc>
                <a:spcPct val="100000"/>
              </a:lnSpc>
            </a:pPr>
            <a:r>
              <a:rPr lang="en-IN">
                <a:solidFill>
                  <a:srgbClr val="666666"/>
                </a:solidFill>
                <a:latin typeface="Proxima Nova"/>
                <a:ea typeface="Proxima Nova"/>
              </a:rPr>
              <a:t>VGGNet</a:t>
            </a:r>
            <a:endParaRPr/>
          </a:p>
          <a:p>
            <a:pPr>
              <a:lnSpc>
                <a:spcPct val="100000"/>
              </a:lnSpc>
            </a:pPr>
            <a:r>
              <a:rPr lang="en-IN">
                <a:solidFill>
                  <a:srgbClr val="666666"/>
                </a:solidFill>
                <a:latin typeface="Proxima Nova"/>
                <a:ea typeface="Proxima Nova"/>
              </a:rPr>
              <a:t>For our problem we used a VGGNet which gives a fully connected layer of 4096 features.</a:t>
            </a:r>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9"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VGGNet</a:t>
            </a:r>
            <a:endParaRPr/>
          </a:p>
        </p:txBody>
      </p:sp>
      <p:sp>
        <p:nvSpPr>
          <p:cNvPr id="130" name="TextShape 2"/>
          <p:cNvSpPr txBox="1"/>
          <p:nvPr/>
        </p:nvSpPr>
        <p:spPr>
          <a:xfrm>
            <a:off x="311760" y="1152360"/>
            <a:ext cx="8520120" cy="3416040"/>
          </a:xfrm>
          <a:prstGeom prst="rect">
            <a:avLst/>
          </a:prstGeom>
        </p:spPr>
        <p:txBody>
          <a:bodyPr tIns="91440" bIns="91440"/>
          <a:p>
            <a:endParaRPr/>
          </a:p>
        </p:txBody>
      </p:sp>
      <p:pic>
        <p:nvPicPr>
          <p:cNvPr id="131" name="Shape 196" descr=""/>
          <p:cNvPicPr/>
          <p:nvPr/>
        </p:nvPicPr>
        <p:blipFill>
          <a:blip r:embed="rId1"/>
          <a:stretch>
            <a:fillRect/>
          </a:stretch>
        </p:blipFill>
        <p:spPr>
          <a:xfrm>
            <a:off x="711720" y="1017720"/>
            <a:ext cx="7720560" cy="385560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2" name="TextShape 1"/>
          <p:cNvSpPr txBox="1"/>
          <p:nvPr/>
        </p:nvSpPr>
        <p:spPr>
          <a:xfrm>
            <a:off x="311760" y="595800"/>
            <a:ext cx="8520120" cy="1957320"/>
          </a:xfrm>
          <a:prstGeom prst="rect">
            <a:avLst/>
          </a:prstGeom>
        </p:spPr>
        <p:txBody>
          <a:bodyPr tIns="91440" bIns="91440" anchor="b"/>
          <a:p>
            <a:pPr>
              <a:lnSpc>
                <a:spcPct val="100000"/>
              </a:lnSpc>
            </a:pPr>
            <a:r>
              <a:rPr lang="en-IN" sz="5400">
                <a:solidFill>
                  <a:srgbClr val="ff5722"/>
                </a:solidFill>
                <a:latin typeface="Alfa Slab One"/>
                <a:ea typeface="Alfa Slab One"/>
              </a:rPr>
              <a:t>PCA</a:t>
            </a:r>
            <a:endParaRPr/>
          </a:p>
        </p:txBody>
      </p:sp>
      <p:sp>
        <p:nvSpPr>
          <p:cNvPr id="133" name="TextShape 2"/>
          <p:cNvSpPr txBox="1"/>
          <p:nvPr/>
        </p:nvSpPr>
        <p:spPr>
          <a:xfrm>
            <a:off x="311760" y="3165840"/>
            <a:ext cx="8520120" cy="733320"/>
          </a:xfrm>
          <a:prstGeom prst="rect">
            <a:avLst/>
          </a:prstGeom>
        </p:spPr>
        <p:txBody>
          <a:bodyPr tIns="91440" bIns="91440"/>
          <a:p>
            <a:pPr algn="ctr"/>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4"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Principal Component Analysis(PCA)</a:t>
            </a:r>
            <a:endParaRPr/>
          </a:p>
        </p:txBody>
      </p:sp>
      <p:sp>
        <p:nvSpPr>
          <p:cNvPr id="135" name="TextShape 2"/>
          <p:cNvSpPr txBox="1"/>
          <p:nvPr/>
        </p:nvSpPr>
        <p:spPr>
          <a:xfrm>
            <a:off x="311760" y="1152360"/>
            <a:ext cx="8520120" cy="3416040"/>
          </a:xfrm>
          <a:prstGeom prst="rect">
            <a:avLst/>
          </a:prstGeom>
        </p:spPr>
        <p:txBody>
          <a:bodyPr tIns="91440" bIns="91440"/>
          <a:p>
            <a:pPr>
              <a:lnSpc>
                <a:spcPct val="100000"/>
              </a:lnSpc>
            </a:pPr>
            <a:r>
              <a:rPr lang="en-IN">
                <a:solidFill>
                  <a:srgbClr val="000000"/>
                </a:solidFill>
                <a:latin typeface="Proxima Nova"/>
                <a:ea typeface="Proxima Nova"/>
              </a:rPr>
              <a:t>Earlier we got a feature vector of 4096*1 </a:t>
            </a:r>
            <a:endParaRPr/>
          </a:p>
          <a:p>
            <a:pPr>
              <a:lnSpc>
                <a:spcPct val="100000"/>
              </a:lnSpc>
            </a:pPr>
            <a:r>
              <a:rPr lang="en-IN">
                <a:solidFill>
                  <a:srgbClr val="000000"/>
                </a:solidFill>
                <a:latin typeface="Proxima Nova"/>
                <a:ea typeface="Proxima Nova"/>
              </a:rPr>
              <a:t>We reduce this to 512*1 </a:t>
            </a:r>
            <a:endParaRPr/>
          </a:p>
          <a:p>
            <a:pPr>
              <a:lnSpc>
                <a:spcPct val="100000"/>
              </a:lnSpc>
            </a:pPr>
            <a:r>
              <a:rPr b="1" lang="en-IN" sz="2400">
                <a:solidFill>
                  <a:srgbClr val="000000"/>
                </a:solidFill>
                <a:latin typeface="Proxima Nova"/>
                <a:ea typeface="Proxima Nova"/>
              </a:rPr>
              <a:t>Why?</a:t>
            </a:r>
            <a:endParaRPr/>
          </a:p>
          <a:p>
            <a:pPr>
              <a:lnSpc>
                <a:spcPct val="100000"/>
              </a:lnSpc>
            </a:pPr>
            <a:r>
              <a:rPr lang="en-IN" sz="2400">
                <a:solidFill>
                  <a:srgbClr val="000000"/>
                </a:solidFill>
                <a:latin typeface="Proxima Nova"/>
                <a:ea typeface="Proxima Nova"/>
              </a:rPr>
              <a:t>Due to the limitations of computational power.</a:t>
            </a:r>
            <a:endParaRPr/>
          </a:p>
          <a:p>
            <a:pPr>
              <a:lnSpc>
                <a:spcPct val="100000"/>
              </a:lnSpc>
            </a:pPr>
            <a:r>
              <a:rPr lang="en-IN" sz="2400">
                <a:solidFill>
                  <a:srgbClr val="000000"/>
                </a:solidFill>
                <a:latin typeface="Proxima Nova"/>
                <a:ea typeface="Proxima Nova"/>
              </a:rPr>
              <a:t>To speed up our process before we pass it to LSTM or RNN</a:t>
            </a:r>
            <a:endParaRPr/>
          </a:p>
          <a:p>
            <a:pPr>
              <a:lnSpc>
                <a:spcPct val="100000"/>
              </a:lnSpc>
            </a:pPr>
            <a:endParaRPr/>
          </a:p>
        </p:txBody>
      </p:sp>
    </p:spTree>
  </p:cSld>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6"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What is PCA??</a:t>
            </a:r>
            <a:endParaRPr/>
          </a:p>
        </p:txBody>
      </p:sp>
      <p:sp>
        <p:nvSpPr>
          <p:cNvPr id="137" name="TextShape 2"/>
          <p:cNvSpPr txBox="1"/>
          <p:nvPr/>
        </p:nvSpPr>
        <p:spPr>
          <a:xfrm>
            <a:off x="311760" y="1152360"/>
            <a:ext cx="8520120" cy="3416040"/>
          </a:xfrm>
          <a:prstGeom prst="rect">
            <a:avLst/>
          </a:prstGeom>
        </p:spPr>
        <p:txBody>
          <a:bodyPr tIns="91440" bIns="91440"/>
          <a:p>
            <a:pPr>
              <a:lnSpc>
                <a:spcPct val="100000"/>
              </a:lnSpc>
            </a:pPr>
            <a:r>
              <a:rPr lang="en-IN" sz="2400">
                <a:solidFill>
                  <a:srgbClr val="000000"/>
                </a:solidFill>
                <a:latin typeface="Arial"/>
                <a:ea typeface="Arial"/>
              </a:rPr>
              <a:t>PCA is a dimensionality reduction algorithm that can be used to significantly speed up our feature learning algorithm</a:t>
            </a:r>
            <a:r>
              <a:rPr lang="en-IN" sz="2400">
                <a:solidFill>
                  <a:srgbClr val="000000"/>
                </a:solidFill>
                <a:latin typeface="Roboto"/>
                <a:ea typeface="Roboto"/>
              </a:rPr>
              <a:t>.</a:t>
            </a:r>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8"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What does PCA do?</a:t>
            </a:r>
            <a:endParaRPr/>
          </a:p>
        </p:txBody>
      </p:sp>
      <p:sp>
        <p:nvSpPr>
          <p:cNvPr id="139" name="TextShape 2"/>
          <p:cNvSpPr txBox="1"/>
          <p:nvPr/>
        </p:nvSpPr>
        <p:spPr>
          <a:xfrm>
            <a:off x="311760" y="1152360"/>
            <a:ext cx="8520120" cy="3416040"/>
          </a:xfrm>
          <a:prstGeom prst="rect">
            <a:avLst/>
          </a:prstGeom>
        </p:spPr>
        <p:txBody>
          <a:bodyPr tIns="91440" bIns="91440"/>
          <a:p>
            <a:pPr>
              <a:lnSpc>
                <a:spcPct val="100000"/>
              </a:lnSpc>
            </a:pPr>
            <a:r>
              <a:rPr lang="en-IN" sz="2400">
                <a:solidFill>
                  <a:srgbClr val="000000"/>
                </a:solidFill>
                <a:latin typeface="Proxima Nova"/>
                <a:ea typeface="Proxima Nova"/>
              </a:rPr>
              <a:t>Identifies patterns in data</a:t>
            </a:r>
            <a:endParaRPr/>
          </a:p>
          <a:p>
            <a:pPr>
              <a:lnSpc>
                <a:spcPct val="100000"/>
              </a:lnSpc>
            </a:pPr>
            <a:r>
              <a:rPr lang="en-IN" sz="2400">
                <a:solidFill>
                  <a:srgbClr val="000000"/>
                </a:solidFill>
                <a:latin typeface="Proxima Nova"/>
                <a:ea typeface="Proxima Nova"/>
              </a:rPr>
              <a:t>Finally expresses the data in a way that highlights similarities and differences</a:t>
            </a:r>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0"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Given Example</a:t>
            </a:r>
            <a:endParaRPr/>
          </a:p>
        </p:txBody>
      </p:sp>
      <p:sp>
        <p:nvSpPr>
          <p:cNvPr id="141" name="TextShape 2"/>
          <p:cNvSpPr txBox="1"/>
          <p:nvPr/>
        </p:nvSpPr>
        <p:spPr>
          <a:xfrm>
            <a:off x="311760" y="1152360"/>
            <a:ext cx="8520120" cy="3416040"/>
          </a:xfrm>
          <a:prstGeom prst="rect">
            <a:avLst/>
          </a:prstGeom>
        </p:spPr>
        <p:txBody>
          <a:bodyPr tIns="91440" bIns="91440"/>
          <a:p>
            <a:endParaRPr/>
          </a:p>
        </p:txBody>
      </p:sp>
      <p:pic>
        <p:nvPicPr>
          <p:cNvPr id="142" name="Shape 227" descr=""/>
          <p:cNvPicPr/>
          <p:nvPr/>
        </p:nvPicPr>
        <p:blipFill>
          <a:blip r:embed="rId1"/>
          <a:stretch>
            <a:fillRect/>
          </a:stretch>
        </p:blipFill>
        <p:spPr>
          <a:xfrm>
            <a:off x="1384200" y="1017720"/>
            <a:ext cx="6493680" cy="412524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3"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Minimize Projection Error</a:t>
            </a:r>
            <a:r>
              <a:rPr lang="en-IN" sz="3000">
                <a:solidFill>
                  <a:srgbClr val="ff5722"/>
                </a:solidFill>
                <a:latin typeface="Alfa Slab One"/>
                <a:ea typeface="Alfa Slab One"/>
              </a:rPr>
              <a:t>
</a:t>
            </a:r>
            <a:endParaRPr/>
          </a:p>
        </p:txBody>
      </p:sp>
      <p:sp>
        <p:nvSpPr>
          <p:cNvPr id="144" name="TextShape 2"/>
          <p:cNvSpPr txBox="1"/>
          <p:nvPr/>
        </p:nvSpPr>
        <p:spPr>
          <a:xfrm>
            <a:off x="311760" y="1152360"/>
            <a:ext cx="8520120" cy="3416040"/>
          </a:xfrm>
          <a:prstGeom prst="rect">
            <a:avLst/>
          </a:prstGeom>
        </p:spPr>
        <p:txBody>
          <a:bodyPr tIns="91440" bIns="91440"/>
          <a:p>
            <a:endParaRPr/>
          </a:p>
        </p:txBody>
      </p:sp>
      <p:pic>
        <p:nvPicPr>
          <p:cNvPr id="145" name="Shape 234" descr=""/>
          <p:cNvPicPr/>
          <p:nvPr/>
        </p:nvPicPr>
        <p:blipFill>
          <a:blip r:embed="rId1"/>
          <a:stretch>
            <a:fillRect/>
          </a:stretch>
        </p:blipFill>
        <p:spPr>
          <a:xfrm>
            <a:off x="1600200" y="1536840"/>
            <a:ext cx="5943240" cy="247608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6" name="TextShape 1"/>
          <p:cNvSpPr txBox="1"/>
          <p:nvPr/>
        </p:nvSpPr>
        <p:spPr>
          <a:xfrm>
            <a:off x="311760" y="444960"/>
            <a:ext cx="8520120" cy="572400"/>
          </a:xfrm>
          <a:prstGeom prst="rect">
            <a:avLst/>
          </a:prstGeom>
        </p:spPr>
        <p:txBody>
          <a:bodyPr tIns="91440" bIns="91440"/>
          <a:p>
            <a:endParaRPr/>
          </a:p>
        </p:txBody>
      </p:sp>
      <p:sp>
        <p:nvSpPr>
          <p:cNvPr id="147" name="TextShape 2"/>
          <p:cNvSpPr txBox="1"/>
          <p:nvPr/>
        </p:nvSpPr>
        <p:spPr>
          <a:xfrm>
            <a:off x="311760" y="1152360"/>
            <a:ext cx="8520120" cy="3416040"/>
          </a:xfrm>
          <a:prstGeom prst="rect">
            <a:avLst/>
          </a:prstGeom>
        </p:spPr>
        <p:txBody>
          <a:bodyPr tIns="91440" bIns="91440"/>
          <a:p>
            <a:endParaRPr/>
          </a:p>
        </p:txBody>
      </p:sp>
      <p:pic>
        <p:nvPicPr>
          <p:cNvPr id="148" name="Shape 241" descr=""/>
          <p:cNvPicPr/>
          <p:nvPr/>
        </p:nvPicPr>
        <p:blipFill>
          <a:blip r:embed="rId1"/>
          <a:stretch>
            <a:fillRect/>
          </a:stretch>
        </p:blipFill>
        <p:spPr>
          <a:xfrm>
            <a:off x="1103040" y="360000"/>
            <a:ext cx="6842520" cy="478296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9"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Examples</a:t>
            </a:r>
            <a:endParaRPr/>
          </a:p>
        </p:txBody>
      </p:sp>
      <p:sp>
        <p:nvSpPr>
          <p:cNvPr id="80" name="TextShape 2"/>
          <p:cNvSpPr txBox="1"/>
          <p:nvPr/>
        </p:nvSpPr>
        <p:spPr>
          <a:xfrm>
            <a:off x="311760" y="1152360"/>
            <a:ext cx="8520120" cy="3416040"/>
          </a:xfrm>
          <a:prstGeom prst="rect">
            <a:avLst/>
          </a:prstGeom>
        </p:spPr>
        <p:txBody>
          <a:bodyPr tIns="91440" bIns="91440"/>
          <a:p>
            <a:endParaRPr/>
          </a:p>
        </p:txBody>
      </p:sp>
      <p:pic>
        <p:nvPicPr>
          <p:cNvPr id="81" name="Shape 70" descr=""/>
          <p:cNvPicPr/>
          <p:nvPr/>
        </p:nvPicPr>
        <p:blipFill>
          <a:blip r:embed="rId1"/>
          <a:stretch>
            <a:fillRect/>
          </a:stretch>
        </p:blipFill>
        <p:spPr>
          <a:xfrm>
            <a:off x="1469160" y="1179360"/>
            <a:ext cx="5943240" cy="33620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49"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Data Preprocessing</a:t>
            </a:r>
            <a:endParaRPr/>
          </a:p>
        </p:txBody>
      </p:sp>
      <p:sp>
        <p:nvSpPr>
          <p:cNvPr id="150"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Normalisation of mean and variance</a:t>
            </a:r>
            <a:endParaRPr/>
          </a:p>
          <a:p>
            <a:pPr>
              <a:lnSpc>
                <a:spcPct val="100000"/>
              </a:lnSpc>
            </a:pPr>
            <a:r>
              <a:rPr lang="en-IN">
                <a:solidFill>
                  <a:srgbClr val="666666"/>
                </a:solidFill>
                <a:latin typeface="Proxima Nova"/>
                <a:ea typeface="Proxima Nova"/>
              </a:rPr>
              <a:t>1.  Replace ​ ​each ​ ​x ​ ​(i) ​ ​with ​ ​x ​ ​(i) ​ ​− ​ ​µ</a:t>
            </a:r>
            <a:endParaRPr/>
          </a:p>
          <a:p>
            <a:pPr>
              <a:lnSpc>
                <a:spcPct val="100000"/>
              </a:lnSpc>
            </a:pPr>
            <a:r>
              <a:rPr lang="en-IN">
                <a:solidFill>
                  <a:srgbClr val="666666"/>
                </a:solidFill>
                <a:latin typeface="Proxima Nova"/>
                <a:ea typeface="Proxima Nova"/>
              </a:rPr>
              <a:t>2. ​Replace ​ ​each ​ ​x ​ ​(i) ​ ​j ​ ​with ​ ​x ​ ​(i) ​ ​j ​ ​/σj ​ ​</a:t>
            </a:r>
            <a:endParaRPr/>
          </a:p>
          <a:p>
            <a:pPr>
              <a:lnSpc>
                <a:spcPct val="100000"/>
              </a:lnSpc>
            </a:pPr>
            <a:r>
              <a:rPr lang="en-IN">
                <a:solidFill>
                  <a:srgbClr val="666666"/>
                </a:solidFill>
                <a:latin typeface="Proxima Nova"/>
                <a:ea typeface="Proxima Nova"/>
              </a:rPr>
              <a:t>​    </a:t>
            </a:r>
            <a:r>
              <a:rPr lang="en-IN">
                <a:solidFill>
                  <a:srgbClr val="666666"/>
                </a:solidFill>
                <a:latin typeface="Proxima Nova"/>
                <a:ea typeface="Proxima Nova"/>
              </a:rPr>
              <a:t>where,</a:t>
            </a:r>
            <a:endParaRPr/>
          </a:p>
          <a:p>
            <a:pPr>
              <a:lnSpc>
                <a:spcPct val="100000"/>
              </a:lnSpc>
            </a:pPr>
            <a:r>
              <a:rPr lang="en-IN">
                <a:solidFill>
                  <a:srgbClr val="666666"/>
                </a:solidFill>
                <a:latin typeface="Proxima Nova"/>
                <a:ea typeface="Proxima Nova"/>
              </a:rPr>
              <a:t>    </a:t>
            </a:r>
            <a:r>
              <a:rPr lang="en-IN">
                <a:solidFill>
                  <a:srgbClr val="666666"/>
                </a:solidFill>
                <a:latin typeface="Proxima Nova"/>
                <a:ea typeface="Proxima Nova"/>
              </a:rPr>
              <a:t>µ - mean</a:t>
            </a:r>
            <a:endParaRPr/>
          </a:p>
          <a:p>
            <a:pPr>
              <a:lnSpc>
                <a:spcPct val="100000"/>
              </a:lnSpc>
            </a:pPr>
            <a:r>
              <a:rPr lang="en-IN">
                <a:solidFill>
                  <a:srgbClr val="666666"/>
                </a:solidFill>
                <a:latin typeface="Proxima Nova"/>
                <a:ea typeface="Proxima Nova"/>
              </a:rPr>
              <a:t>    </a:t>
            </a:r>
            <a:r>
              <a:rPr lang="en-IN">
                <a:solidFill>
                  <a:srgbClr val="666666"/>
                </a:solidFill>
                <a:latin typeface="Proxima Nova"/>
                <a:ea typeface="Proxima Nova"/>
              </a:rPr>
              <a:t>σj -​ ​​standard ​ ​deviation ​ ​of ​ ​the ​ ​input ​ ​training ​ ​examples</a:t>
            </a:r>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Variance</a:t>
            </a:r>
            <a:r>
              <a:rPr lang="en-IN" sz="3000">
                <a:solidFill>
                  <a:srgbClr val="ff5722"/>
                </a:solidFill>
                <a:latin typeface="Alfa Slab One"/>
                <a:ea typeface="Alfa Slab One"/>
              </a:rPr>
              <a:t>	</a:t>
            </a:r>
            <a:endParaRPr/>
          </a:p>
        </p:txBody>
      </p:sp>
      <p:sp>
        <p:nvSpPr>
          <p:cNvPr id="152"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PCA tries to retain most of the variance even after heavily reducing dimensions</a:t>
            </a:r>
            <a:endParaRPr/>
          </a:p>
          <a:p>
            <a:pPr>
              <a:lnSpc>
                <a:spcPct val="100000"/>
              </a:lnSpc>
            </a:pPr>
            <a:r>
              <a:rPr lang="en-IN">
                <a:solidFill>
                  <a:srgbClr val="666666"/>
                </a:solidFill>
                <a:latin typeface="Proxima Nova"/>
                <a:ea typeface="Proxima Nova"/>
              </a:rPr>
              <a:t>​</a:t>
            </a:r>
            <a:r>
              <a:rPr lang="en-IN">
                <a:solidFill>
                  <a:srgbClr val="666666"/>
                </a:solidFill>
                <a:latin typeface="Proxima Nova"/>
                <a:ea typeface="Proxima Nova"/>
              </a:rPr>
              <a:t>PCA did not manipulate data. It just made sure that we use feature vectors that approximately represent the original data by retaining more than 95 or 99% originality of our actual input data</a:t>
            </a:r>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3" name="TextShape 1"/>
          <p:cNvSpPr txBox="1"/>
          <p:nvPr/>
        </p:nvSpPr>
        <p:spPr>
          <a:xfrm>
            <a:off x="311760" y="595800"/>
            <a:ext cx="8520120" cy="1957320"/>
          </a:xfrm>
          <a:prstGeom prst="rect">
            <a:avLst/>
          </a:prstGeom>
        </p:spPr>
        <p:txBody>
          <a:bodyPr tIns="91440" bIns="91440" anchor="b"/>
          <a:p>
            <a:pPr>
              <a:lnSpc>
                <a:spcPct val="100000"/>
              </a:lnSpc>
            </a:pPr>
            <a:r>
              <a:rPr lang="en-IN" sz="5400">
                <a:solidFill>
                  <a:srgbClr val="ff5722"/>
                </a:solidFill>
                <a:latin typeface="Alfa Slab One"/>
                <a:ea typeface="Alfa Slab One"/>
              </a:rPr>
              <a:t>Word Embeddings</a:t>
            </a:r>
            <a:endParaRPr/>
          </a:p>
        </p:txBody>
      </p:sp>
      <p:sp>
        <p:nvSpPr>
          <p:cNvPr id="154" name="TextShape 2"/>
          <p:cNvSpPr txBox="1"/>
          <p:nvPr/>
        </p:nvSpPr>
        <p:spPr>
          <a:xfrm>
            <a:off x="311760" y="3165840"/>
            <a:ext cx="8520120" cy="733320"/>
          </a:xfrm>
          <a:prstGeom prst="rect">
            <a:avLst/>
          </a:prstGeom>
        </p:spPr>
        <p:txBody>
          <a:bodyPr tIns="91440" bIns="91440"/>
          <a:p>
            <a:pPr algn="ctr"/>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5"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Word Embeddings</a:t>
            </a:r>
            <a:endParaRPr/>
          </a:p>
        </p:txBody>
      </p:sp>
      <p:sp>
        <p:nvSpPr>
          <p:cNvPr id="156" name="TextShape 2"/>
          <p:cNvSpPr txBox="1"/>
          <p:nvPr/>
        </p:nvSpPr>
        <p:spPr>
          <a:xfrm>
            <a:off x="311760" y="1152360"/>
            <a:ext cx="8520120" cy="3416040"/>
          </a:xfrm>
          <a:prstGeom prst="rect">
            <a:avLst/>
          </a:prstGeom>
        </p:spPr>
        <p:txBody>
          <a:bodyPr tIns="91440" bIns="91440"/>
          <a:p>
            <a:pPr>
              <a:lnSpc>
                <a:spcPct val="100000"/>
              </a:lnSpc>
            </a:pPr>
            <a:r>
              <a:rPr lang="en-IN" sz="2000">
                <a:solidFill>
                  <a:srgbClr val="666666"/>
                </a:solidFill>
                <a:latin typeface="Proxima Nova"/>
                <a:ea typeface="Proxima Nova"/>
              </a:rPr>
              <a:t>A </a:t>
            </a:r>
            <a:r>
              <a:rPr b="1" lang="en-IN" sz="2000">
                <a:solidFill>
                  <a:srgbClr val="666666"/>
                </a:solidFill>
                <a:latin typeface="Proxima Nova"/>
                <a:ea typeface="Proxima Nova"/>
              </a:rPr>
              <a:t>Word Embedding </a:t>
            </a:r>
            <a:r>
              <a:rPr lang="en-IN" sz="2000">
                <a:solidFill>
                  <a:srgbClr val="666666"/>
                </a:solidFill>
                <a:latin typeface="Proxima Nova"/>
                <a:ea typeface="Proxima Nova"/>
              </a:rPr>
              <a:t>: word(W)→vector(V) is a parameterized function mapping words in some language to high-dimensional vectors.</a:t>
            </a:r>
            <a:endParaRPr/>
          </a:p>
          <a:p>
            <a:pPr>
              <a:lnSpc>
                <a:spcPct val="100000"/>
              </a:lnSpc>
            </a:pPr>
            <a:r>
              <a:rPr lang="en-IN" sz="2000">
                <a:solidFill>
                  <a:srgbClr val="666666"/>
                </a:solidFill>
                <a:latin typeface="Proxima Nova"/>
                <a:ea typeface="Proxima Nova"/>
              </a:rPr>
              <a:t> </a:t>
            </a:r>
            <a:r>
              <a:rPr lang="en-IN" sz="2000">
                <a:solidFill>
                  <a:srgbClr val="666666"/>
                </a:solidFill>
                <a:latin typeface="Proxima Nova"/>
                <a:ea typeface="Proxima Nova"/>
              </a:rPr>
              <a:t>For example, we might find:</a:t>
            </a:r>
            <a:endParaRPr/>
          </a:p>
          <a:p>
            <a:pPr>
              <a:lnSpc>
                <a:spcPct val="100000"/>
              </a:lnSpc>
            </a:pPr>
            <a:r>
              <a:rPr lang="en-IN" sz="2000">
                <a:solidFill>
                  <a:srgbClr val="666666"/>
                </a:solidFill>
                <a:latin typeface="Proxima Nova"/>
                <a:ea typeface="Proxima Nova"/>
              </a:rPr>
              <a:t>W(‘‘cat")=(0.2, -0.4, 0.7, ...) a 300 dimensional vector</a:t>
            </a:r>
            <a:endParaRPr/>
          </a:p>
          <a:p>
            <a:pPr>
              <a:lnSpc>
                <a:spcPct val="100000"/>
              </a:lnSpc>
            </a:pPr>
            <a:r>
              <a:rPr lang="en-IN" sz="2000">
                <a:solidFill>
                  <a:srgbClr val="666666"/>
                </a:solidFill>
                <a:latin typeface="Proxima Nova"/>
                <a:ea typeface="Proxima Nova"/>
              </a:rPr>
              <a:t>W(‘‘mat")=(0.0, 0.6, -0.1, ...) a 300 dimensional vector</a:t>
            </a:r>
            <a:endParaRPr/>
          </a:p>
          <a:p>
            <a:pPr>
              <a:lnSpc>
                <a:spcPct val="100000"/>
              </a:lnSpc>
            </a:pPr>
            <a:r>
              <a:rPr lang="en-IN" sz="2000">
                <a:solidFill>
                  <a:srgbClr val="666666"/>
                </a:solidFill>
                <a:latin typeface="Proxima Nova"/>
                <a:ea typeface="Proxima Nova"/>
              </a:rPr>
              <a:t>Now how do we obtain this representation ?</a:t>
            </a:r>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Learning Representations</a:t>
            </a:r>
            <a:endParaRPr/>
          </a:p>
        </p:txBody>
      </p:sp>
      <p:sp>
        <p:nvSpPr>
          <p:cNvPr id="158"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Two good ways,</a:t>
            </a:r>
            <a:endParaRPr/>
          </a:p>
        </p:txBody>
      </p:sp>
      <p:pic>
        <p:nvPicPr>
          <p:cNvPr id="159" name="Shape 272" descr=""/>
          <p:cNvPicPr/>
          <p:nvPr/>
        </p:nvPicPr>
        <p:blipFill>
          <a:blip r:embed="rId1"/>
          <a:stretch>
            <a:fillRect/>
          </a:stretch>
        </p:blipFill>
        <p:spPr>
          <a:xfrm>
            <a:off x="2003400" y="1865160"/>
            <a:ext cx="4762080" cy="311436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0"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Nearest Words</a:t>
            </a:r>
            <a:endParaRPr/>
          </a:p>
        </p:txBody>
      </p:sp>
      <p:sp>
        <p:nvSpPr>
          <p:cNvPr id="161" name="TextShape 2"/>
          <p:cNvSpPr txBox="1"/>
          <p:nvPr/>
        </p:nvSpPr>
        <p:spPr>
          <a:xfrm>
            <a:off x="311760" y="1185840"/>
            <a:ext cx="8520120" cy="3416040"/>
          </a:xfrm>
          <a:prstGeom prst="rect">
            <a:avLst/>
          </a:prstGeom>
        </p:spPr>
        <p:txBody>
          <a:bodyPr tIns="91440" bIns="91440"/>
          <a:p>
            <a:pPr>
              <a:lnSpc>
                <a:spcPct val="100000"/>
              </a:lnSpc>
            </a:pPr>
            <a:endParaRPr/>
          </a:p>
          <a:p>
            <a:pPr>
              <a:lnSpc>
                <a:spcPct val="100000"/>
              </a:lnSpc>
            </a:pPr>
            <a:endParaRPr/>
          </a:p>
        </p:txBody>
      </p:sp>
      <p:pic>
        <p:nvPicPr>
          <p:cNvPr id="162" name="Shape 279" descr=""/>
          <p:cNvPicPr/>
          <p:nvPr/>
        </p:nvPicPr>
        <p:blipFill>
          <a:blip r:embed="rId1"/>
          <a:stretch>
            <a:fillRect/>
          </a:stretch>
        </p:blipFill>
        <p:spPr>
          <a:xfrm>
            <a:off x="40320" y="1154520"/>
            <a:ext cx="9143640" cy="322236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3"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Capturing Relations</a:t>
            </a:r>
            <a:endParaRPr/>
          </a:p>
        </p:txBody>
      </p:sp>
      <p:sp>
        <p:nvSpPr>
          <p:cNvPr id="164" name="TextShape 2"/>
          <p:cNvSpPr txBox="1"/>
          <p:nvPr/>
        </p:nvSpPr>
        <p:spPr>
          <a:xfrm>
            <a:off x="311760" y="1152360"/>
            <a:ext cx="8520120" cy="3416040"/>
          </a:xfrm>
          <a:prstGeom prst="rect">
            <a:avLst/>
          </a:prstGeom>
        </p:spPr>
        <p:txBody>
          <a:bodyPr tIns="91440" bIns="91440"/>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IN">
                <a:solidFill>
                  <a:srgbClr val="666666"/>
                </a:solidFill>
                <a:latin typeface="Proxima Nova"/>
                <a:ea typeface="Proxima Nova"/>
              </a:rPr>
              <a:t>W(‘‘woman")−W(‘‘man") ≃ W(‘‘aunt")−W(‘‘uncle") </a:t>
            </a:r>
            <a:endParaRPr/>
          </a:p>
          <a:p>
            <a:pPr>
              <a:lnSpc>
                <a:spcPct val="100000"/>
              </a:lnSpc>
            </a:pPr>
            <a:r>
              <a:rPr lang="en-IN">
                <a:solidFill>
                  <a:srgbClr val="666666"/>
                </a:solidFill>
                <a:latin typeface="Proxima Nova"/>
                <a:ea typeface="Proxima Nova"/>
              </a:rPr>
              <a:t>W(‘‘queen")−W(‘‘king") ≃ W(‘‘woman")−W(‘‘man") </a:t>
            </a:r>
            <a:endParaRPr/>
          </a:p>
        </p:txBody>
      </p:sp>
      <p:pic>
        <p:nvPicPr>
          <p:cNvPr id="165" name="Shape 286" descr=""/>
          <p:cNvPicPr/>
          <p:nvPr/>
        </p:nvPicPr>
        <p:blipFill>
          <a:blip r:embed="rId1"/>
          <a:stretch>
            <a:fillRect/>
          </a:stretch>
        </p:blipFill>
        <p:spPr>
          <a:xfrm>
            <a:off x="2443320" y="1199160"/>
            <a:ext cx="2437920" cy="178092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6" name="TextShape 1"/>
          <p:cNvSpPr txBox="1"/>
          <p:nvPr/>
        </p:nvSpPr>
        <p:spPr>
          <a:xfrm>
            <a:off x="311760" y="595800"/>
            <a:ext cx="8520120" cy="1957320"/>
          </a:xfrm>
          <a:prstGeom prst="rect">
            <a:avLst/>
          </a:prstGeom>
        </p:spPr>
        <p:txBody>
          <a:bodyPr tIns="91440" bIns="91440" anchor="b"/>
          <a:p>
            <a:pPr>
              <a:lnSpc>
                <a:spcPct val="100000"/>
              </a:lnSpc>
            </a:pPr>
            <a:r>
              <a:rPr lang="en-IN" sz="5400">
                <a:solidFill>
                  <a:srgbClr val="ff5722"/>
                </a:solidFill>
                <a:latin typeface="Alfa Slab One"/>
                <a:ea typeface="Alfa Slab One"/>
              </a:rPr>
              <a:t>LSTM</a:t>
            </a:r>
            <a:endParaRPr/>
          </a:p>
        </p:txBody>
      </p:sp>
      <p:sp>
        <p:nvSpPr>
          <p:cNvPr id="167" name="TextShape 2"/>
          <p:cNvSpPr txBox="1"/>
          <p:nvPr/>
        </p:nvSpPr>
        <p:spPr>
          <a:xfrm>
            <a:off x="311760" y="3165840"/>
            <a:ext cx="8520120" cy="733320"/>
          </a:xfrm>
          <a:prstGeom prst="rect">
            <a:avLst/>
          </a:prstGeom>
        </p:spPr>
        <p:txBody>
          <a:bodyPr tIns="91440" bIns="91440"/>
          <a:p>
            <a:pPr algn="ctr"/>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8"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Simple RNN</a:t>
            </a:r>
            <a:endParaRPr/>
          </a:p>
        </p:txBody>
      </p:sp>
      <p:sp>
        <p:nvSpPr>
          <p:cNvPr id="169" name="TextShape 2"/>
          <p:cNvSpPr txBox="1"/>
          <p:nvPr/>
        </p:nvSpPr>
        <p:spPr>
          <a:xfrm>
            <a:off x="311760" y="1152360"/>
            <a:ext cx="8520120" cy="3416040"/>
          </a:xfrm>
          <a:prstGeom prst="rect">
            <a:avLst/>
          </a:prstGeom>
        </p:spPr>
        <p:txBody>
          <a:bodyPr tIns="91440" bIns="91440"/>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r>
              <a:rPr lang="en-IN">
                <a:solidFill>
                  <a:srgbClr val="666666"/>
                </a:solidFill>
                <a:latin typeface="Proxima Nova"/>
                <a:ea typeface="Proxima Nova"/>
              </a:rPr>
              <a:t>Works well with short term dependencies but not with long term dependencies</a:t>
            </a:r>
            <a:endParaRPr/>
          </a:p>
        </p:txBody>
      </p:sp>
      <p:pic>
        <p:nvPicPr>
          <p:cNvPr id="170" name="Shape 299" descr=""/>
          <p:cNvPicPr/>
          <p:nvPr/>
        </p:nvPicPr>
        <p:blipFill>
          <a:blip r:embed="rId1"/>
          <a:stretch>
            <a:fillRect/>
          </a:stretch>
        </p:blipFill>
        <p:spPr>
          <a:xfrm>
            <a:off x="387360" y="1250640"/>
            <a:ext cx="7619760" cy="1999800"/>
          </a:xfrm>
          <a:prstGeom prst="rect">
            <a:avLst/>
          </a:prstGeom>
          <a:ln>
            <a:noFill/>
          </a:ln>
        </p:spPr>
      </p:pic>
    </p:spTree>
  </p:cSld>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Problem with Simple RNN</a:t>
            </a:r>
            <a:endParaRPr/>
          </a:p>
        </p:txBody>
      </p:sp>
      <p:sp>
        <p:nvSpPr>
          <p:cNvPr id="172" name="TextShape 2"/>
          <p:cNvSpPr txBox="1"/>
          <p:nvPr/>
        </p:nvSpPr>
        <p:spPr>
          <a:xfrm>
            <a:off x="311760" y="1152360"/>
            <a:ext cx="8520120" cy="3416040"/>
          </a:xfrm>
          <a:prstGeom prst="rect">
            <a:avLst/>
          </a:prstGeom>
        </p:spPr>
        <p:txBody>
          <a:bodyPr tIns="91440" bIns="91440"/>
          <a:p>
            <a:pPr>
              <a:lnSpc>
                <a:spcPct val="100000"/>
              </a:lnSpc>
            </a:pPr>
            <a:endParaRPr/>
          </a:p>
          <a:p>
            <a:pPr>
              <a:lnSpc>
                <a:spcPct val="100000"/>
              </a:lnSpc>
            </a:pPr>
            <a:r>
              <a:rPr lang="en-IN">
                <a:solidFill>
                  <a:srgbClr val="666666"/>
                </a:solidFill>
                <a:latin typeface="Proxima Nova"/>
                <a:ea typeface="Proxima Nova"/>
              </a:rPr>
              <a:t>Short-Term                                                                                    Clouds are in </a:t>
            </a:r>
            <a:r>
              <a:rPr lang="en-IN" u="sng">
                <a:solidFill>
                  <a:srgbClr val="666666"/>
                </a:solidFill>
                <a:latin typeface="Proxima Nova"/>
                <a:ea typeface="Proxima Nova"/>
              </a:rPr>
              <a:t>sky.</a:t>
            </a:r>
            <a:endParaRPr/>
          </a:p>
          <a:p>
            <a:pPr>
              <a:lnSpc>
                <a:spcPct val="100000"/>
              </a:lnSpc>
            </a:pPr>
            <a:endParaRPr/>
          </a:p>
          <a:p>
            <a:pPr>
              <a:lnSpc>
                <a:spcPct val="100000"/>
              </a:lnSpc>
            </a:pPr>
            <a:r>
              <a:rPr lang="en-IN">
                <a:solidFill>
                  <a:srgbClr val="666666"/>
                </a:solidFill>
                <a:latin typeface="Proxima Nova"/>
                <a:ea typeface="Proxima Nova"/>
              </a:rPr>
              <a:t>	</a:t>
            </a:r>
            <a:r>
              <a:rPr lang="en-IN">
                <a:solidFill>
                  <a:srgbClr val="666666"/>
                </a:solidFill>
                <a:latin typeface="Proxima Nova"/>
                <a:ea typeface="Proxima Nova"/>
              </a:rPr>
              <a:t>	</a:t>
            </a:r>
            <a:r>
              <a:rPr lang="en-IN">
                <a:solidFill>
                  <a:srgbClr val="666666"/>
                </a:solidFill>
                <a:latin typeface="Proxima Nova"/>
                <a:ea typeface="Proxima Nova"/>
              </a:rPr>
              <a:t>	</a:t>
            </a:r>
            <a:r>
              <a:rPr lang="en-IN">
                <a:solidFill>
                  <a:srgbClr val="666666"/>
                </a:solidFill>
                <a:latin typeface="Proxima Nova"/>
                <a:ea typeface="Proxima Nova"/>
              </a:rPr>
              <a:t>	</a:t>
            </a:r>
            <a:r>
              <a:rPr lang="en-IN">
                <a:solidFill>
                  <a:srgbClr val="666666"/>
                </a:solidFill>
                <a:latin typeface="Proxima Nova"/>
                <a:ea typeface="Proxima Nova"/>
              </a:rPr>
              <a:t>	</a:t>
            </a:r>
            <a:endParaRPr/>
          </a:p>
          <a:p>
            <a:pPr>
              <a:lnSpc>
                <a:spcPct val="100000"/>
              </a:lnSpc>
            </a:pPr>
            <a:r>
              <a:rPr lang="en-IN">
                <a:solidFill>
                  <a:srgbClr val="666666"/>
                </a:solidFill>
                <a:latin typeface="Proxima Nova"/>
                <a:ea typeface="Proxima Nova"/>
              </a:rPr>
              <a:t>                                                                                                        </a:t>
            </a:r>
            <a:r>
              <a:rPr lang="en-IN">
                <a:solidFill>
                  <a:srgbClr val="666666"/>
                </a:solidFill>
                <a:latin typeface="Proxima Nova"/>
                <a:ea typeface="Proxima Nova"/>
              </a:rPr>
              <a:t>I live in France. .……..</a:t>
            </a:r>
            <a:endParaRPr/>
          </a:p>
          <a:p>
            <a:pPr>
              <a:lnSpc>
                <a:spcPct val="100000"/>
              </a:lnSpc>
            </a:pPr>
            <a:r>
              <a:rPr lang="en-IN">
                <a:solidFill>
                  <a:srgbClr val="666666"/>
                </a:solidFill>
                <a:latin typeface="Proxima Nova"/>
                <a:ea typeface="Proxima Nova"/>
              </a:rPr>
              <a:t>Long-Term                                                                                       I am fluent in _____.</a:t>
            </a:r>
            <a:endParaRPr/>
          </a:p>
        </p:txBody>
      </p:sp>
      <p:pic>
        <p:nvPicPr>
          <p:cNvPr id="173" name="Shape 306" descr=""/>
          <p:cNvPicPr/>
          <p:nvPr/>
        </p:nvPicPr>
        <p:blipFill>
          <a:blip r:embed="rId1"/>
          <a:stretch>
            <a:fillRect/>
          </a:stretch>
        </p:blipFill>
        <p:spPr>
          <a:xfrm>
            <a:off x="2221560" y="1152360"/>
            <a:ext cx="3809520" cy="1752120"/>
          </a:xfrm>
          <a:prstGeom prst="rect">
            <a:avLst/>
          </a:prstGeom>
          <a:ln>
            <a:noFill/>
          </a:ln>
        </p:spPr>
      </p:pic>
      <p:pic>
        <p:nvPicPr>
          <p:cNvPr id="174" name="Shape 307" descr=""/>
          <p:cNvPicPr/>
          <p:nvPr/>
        </p:nvPicPr>
        <p:blipFill>
          <a:blip r:embed="rId2"/>
          <a:stretch>
            <a:fillRect/>
          </a:stretch>
        </p:blipFill>
        <p:spPr>
          <a:xfrm>
            <a:off x="2257560" y="3039840"/>
            <a:ext cx="3809520" cy="131400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How we do ?</a:t>
            </a:r>
            <a:endParaRPr/>
          </a:p>
        </p:txBody>
      </p:sp>
      <p:sp>
        <p:nvSpPr>
          <p:cNvPr id="83"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We use various techniques involved in </a:t>
            </a:r>
            <a:endParaRPr/>
          </a:p>
          <a:p>
            <a:pPr>
              <a:lnSpc>
                <a:spcPct val="100000"/>
              </a:lnSpc>
            </a:pPr>
            <a:r>
              <a:rPr lang="en-IN">
                <a:solidFill>
                  <a:srgbClr val="666666"/>
                </a:solidFill>
                <a:latin typeface="Proxima Nova"/>
                <a:ea typeface="Proxima Nova"/>
              </a:rPr>
              <a:t>1. Computer Vision</a:t>
            </a:r>
            <a:endParaRPr/>
          </a:p>
          <a:p>
            <a:pPr>
              <a:lnSpc>
                <a:spcPct val="100000"/>
              </a:lnSpc>
            </a:pPr>
            <a:r>
              <a:rPr lang="en-IN">
                <a:solidFill>
                  <a:srgbClr val="666666"/>
                </a:solidFill>
                <a:latin typeface="Proxima Nova"/>
                <a:ea typeface="Proxima Nova"/>
              </a:rPr>
              <a:t>2.Natural Language Processing (NLP)</a:t>
            </a:r>
            <a:endParaRPr/>
          </a:p>
          <a:p>
            <a:pPr>
              <a:lnSpc>
                <a:spcPct val="100000"/>
              </a:lnSpc>
            </a:pPr>
            <a:r>
              <a:rPr b="1" lang="en-IN">
                <a:solidFill>
                  <a:srgbClr val="666666"/>
                </a:solidFill>
                <a:latin typeface="Proxima Nova"/>
                <a:ea typeface="Proxima Nova"/>
              </a:rPr>
              <a:t>OUR GOAL:</a:t>
            </a:r>
            <a:endParaRPr/>
          </a:p>
          <a:p>
            <a:pPr>
              <a:lnSpc>
                <a:spcPct val="100000"/>
              </a:lnSpc>
            </a:pPr>
            <a:r>
              <a:rPr lang="en-IN">
                <a:solidFill>
                  <a:srgbClr val="666666"/>
                </a:solidFill>
                <a:latin typeface="Proxima Nova"/>
                <a:ea typeface="Proxima Nova"/>
              </a:rPr>
              <a:t>To give an overview about the general architecture which uses both</a:t>
            </a:r>
            <a:endParaRPr/>
          </a:p>
          <a:p>
            <a:pPr>
              <a:lnSpc>
                <a:spcPct val="100000"/>
              </a:lnSpc>
            </a:pPr>
            <a:r>
              <a:rPr lang="en-IN">
                <a:solidFill>
                  <a:srgbClr val="666666"/>
                </a:solidFill>
                <a:latin typeface="Proxima Nova"/>
                <a:ea typeface="Proxima Nova"/>
              </a:rPr>
              <a:t>CV and NLP</a:t>
            </a:r>
            <a:endParaRPr/>
          </a:p>
          <a:p>
            <a:pPr>
              <a:lnSpc>
                <a:spcPct val="100000"/>
              </a:lnSpc>
            </a:pP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5"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Vanilla RNN</a:t>
            </a:r>
            <a:endParaRPr/>
          </a:p>
        </p:txBody>
      </p:sp>
      <p:sp>
        <p:nvSpPr>
          <p:cNvPr id="176" name="TextShape 2"/>
          <p:cNvSpPr txBox="1"/>
          <p:nvPr/>
        </p:nvSpPr>
        <p:spPr>
          <a:xfrm>
            <a:off x="311760" y="1152360"/>
            <a:ext cx="8520120" cy="3416040"/>
          </a:xfrm>
          <a:prstGeom prst="rect">
            <a:avLst/>
          </a:prstGeom>
        </p:spPr>
        <p:txBody>
          <a:bodyPr tIns="91440" bIns="91440"/>
          <a:p>
            <a:endParaRPr/>
          </a:p>
        </p:txBody>
      </p:sp>
      <p:pic>
        <p:nvPicPr>
          <p:cNvPr id="177" name="Shape 314" descr=""/>
          <p:cNvPicPr/>
          <p:nvPr/>
        </p:nvPicPr>
        <p:blipFill>
          <a:blip r:embed="rId1"/>
          <a:stretch>
            <a:fillRect/>
          </a:stretch>
        </p:blipFill>
        <p:spPr>
          <a:xfrm>
            <a:off x="636480" y="1436760"/>
            <a:ext cx="7619760" cy="2847600"/>
          </a:xfrm>
          <a:prstGeom prst="rect">
            <a:avLst/>
          </a:prstGeom>
          <a:ln>
            <a:noFill/>
          </a:ln>
        </p:spPr>
      </p:pic>
    </p:spTree>
  </p:cSld>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78"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LSTM</a:t>
            </a:r>
            <a:endParaRPr/>
          </a:p>
        </p:txBody>
      </p:sp>
      <p:sp>
        <p:nvSpPr>
          <p:cNvPr id="179" name="TextShape 2"/>
          <p:cNvSpPr txBox="1"/>
          <p:nvPr/>
        </p:nvSpPr>
        <p:spPr>
          <a:xfrm>
            <a:off x="311760" y="1152360"/>
            <a:ext cx="8520120" cy="3416040"/>
          </a:xfrm>
          <a:prstGeom prst="rect">
            <a:avLst/>
          </a:prstGeom>
        </p:spPr>
        <p:txBody>
          <a:bodyPr tIns="91440" bIns="91440"/>
          <a:p>
            <a:endParaRPr/>
          </a:p>
        </p:txBody>
      </p:sp>
      <p:pic>
        <p:nvPicPr>
          <p:cNvPr id="180" name="Shape 321" descr=""/>
          <p:cNvPicPr/>
          <p:nvPr/>
        </p:nvPicPr>
        <p:blipFill>
          <a:blip r:embed="rId1"/>
          <a:stretch>
            <a:fillRect/>
          </a:stretch>
        </p:blipFill>
        <p:spPr>
          <a:xfrm>
            <a:off x="713160" y="1395720"/>
            <a:ext cx="7619760" cy="2866680"/>
          </a:xfrm>
          <a:prstGeom prst="rect">
            <a:avLst/>
          </a:prstGeom>
          <a:ln>
            <a:noFill/>
          </a:ln>
        </p:spPr>
      </p:pic>
    </p:spTree>
  </p:cSld>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Why Long-Term ?</a:t>
            </a:r>
            <a:endParaRPr/>
          </a:p>
        </p:txBody>
      </p:sp>
      <p:sp>
        <p:nvSpPr>
          <p:cNvPr id="182" name="TextShape 2"/>
          <p:cNvSpPr txBox="1"/>
          <p:nvPr/>
        </p:nvSpPr>
        <p:spPr>
          <a:xfrm>
            <a:off x="311760" y="1152360"/>
            <a:ext cx="8520120" cy="3416040"/>
          </a:xfrm>
          <a:prstGeom prst="rect">
            <a:avLst/>
          </a:prstGeom>
        </p:spPr>
        <p:txBody>
          <a:bodyPr tIns="91440" bIns="91440"/>
          <a:p>
            <a:pPr>
              <a:lnSpc>
                <a:spcPct val="100000"/>
              </a:lnSpc>
            </a:pPr>
            <a:r>
              <a:rPr lang="en-IN" sz="1400">
                <a:solidFill>
                  <a:srgbClr val="666666"/>
                </a:solidFill>
                <a:latin typeface="Proxima Nova"/>
                <a:ea typeface="Proxima Nova"/>
              </a:rPr>
              <a:t>The key to LSTMs is the cell state, the horizontal line running through the top of the diagram.</a:t>
            </a:r>
            <a:endParaRPr/>
          </a:p>
          <a:p>
            <a:pPr>
              <a:lnSpc>
                <a:spcPct val="100000"/>
              </a:lnSpc>
            </a:pPr>
            <a:r>
              <a:rPr lang="en-IN" sz="1350">
                <a:solidFill>
                  <a:srgbClr val="666666"/>
                </a:solidFill>
                <a:latin typeface="Arial"/>
                <a:ea typeface="Arial"/>
              </a:rPr>
              <a:t> </a:t>
            </a:r>
            <a:r>
              <a:rPr lang="en-IN" sz="1350">
                <a:solidFill>
                  <a:srgbClr val="666666"/>
                </a:solidFill>
                <a:latin typeface="Arial"/>
                <a:ea typeface="Arial"/>
              </a:rPr>
              <a:t>It’s very easy for information to just flow along it unchanged</a:t>
            </a:r>
            <a:endParaRPr/>
          </a:p>
        </p:txBody>
      </p:sp>
      <p:pic>
        <p:nvPicPr>
          <p:cNvPr id="183" name="Shape 328" descr=""/>
          <p:cNvPicPr/>
          <p:nvPr/>
        </p:nvPicPr>
        <p:blipFill>
          <a:blip r:embed="rId1"/>
          <a:stretch>
            <a:fillRect/>
          </a:stretch>
        </p:blipFill>
        <p:spPr>
          <a:xfrm>
            <a:off x="692280" y="2125440"/>
            <a:ext cx="7619760" cy="2352240"/>
          </a:xfrm>
          <a:prstGeom prst="rect">
            <a:avLst/>
          </a:prstGeom>
          <a:ln>
            <a:noFill/>
          </a:ln>
        </p:spPr>
      </p:pic>
    </p:spTree>
  </p:cSld>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4"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Forget Part</a:t>
            </a:r>
            <a:endParaRPr/>
          </a:p>
        </p:txBody>
      </p:sp>
      <p:sp>
        <p:nvSpPr>
          <p:cNvPr id="185" name="TextShape 2"/>
          <p:cNvSpPr txBox="1"/>
          <p:nvPr/>
        </p:nvSpPr>
        <p:spPr>
          <a:xfrm>
            <a:off x="311760" y="1152360"/>
            <a:ext cx="8520120" cy="3416040"/>
          </a:xfrm>
          <a:prstGeom prst="rect">
            <a:avLst/>
          </a:prstGeom>
        </p:spPr>
        <p:txBody>
          <a:bodyPr tIns="91440" bIns="91440"/>
          <a:p>
            <a:endParaRPr/>
          </a:p>
        </p:txBody>
      </p:sp>
      <p:pic>
        <p:nvPicPr>
          <p:cNvPr id="186" name="Shape 335" descr=""/>
          <p:cNvPicPr/>
          <p:nvPr/>
        </p:nvPicPr>
        <p:blipFill>
          <a:blip r:embed="rId1"/>
          <a:stretch>
            <a:fillRect/>
          </a:stretch>
        </p:blipFill>
        <p:spPr>
          <a:xfrm>
            <a:off x="538560" y="1395360"/>
            <a:ext cx="7619760" cy="2352240"/>
          </a:xfrm>
          <a:prstGeom prst="rect">
            <a:avLst/>
          </a:prstGeom>
          <a:ln>
            <a:noFill/>
          </a:ln>
        </p:spPr>
      </p:pic>
    </p:spTree>
  </p:cSld>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New Info Part</a:t>
            </a:r>
            <a:endParaRPr/>
          </a:p>
        </p:txBody>
      </p:sp>
      <p:sp>
        <p:nvSpPr>
          <p:cNvPr id="188" name="TextShape 2"/>
          <p:cNvSpPr txBox="1"/>
          <p:nvPr/>
        </p:nvSpPr>
        <p:spPr>
          <a:xfrm>
            <a:off x="311760" y="1152360"/>
            <a:ext cx="8520120" cy="3416040"/>
          </a:xfrm>
          <a:prstGeom prst="rect">
            <a:avLst/>
          </a:prstGeom>
        </p:spPr>
        <p:txBody>
          <a:bodyPr tIns="91440" bIns="91440"/>
          <a:p>
            <a:endParaRPr/>
          </a:p>
        </p:txBody>
      </p:sp>
      <p:pic>
        <p:nvPicPr>
          <p:cNvPr id="189" name="Shape 342" descr=""/>
          <p:cNvPicPr/>
          <p:nvPr/>
        </p:nvPicPr>
        <p:blipFill>
          <a:blip r:embed="rId1"/>
          <a:stretch>
            <a:fillRect/>
          </a:stretch>
        </p:blipFill>
        <p:spPr>
          <a:xfrm>
            <a:off x="468720" y="1556280"/>
            <a:ext cx="7619760" cy="235224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Adding the Two</a:t>
            </a:r>
            <a:endParaRPr/>
          </a:p>
        </p:txBody>
      </p:sp>
      <p:sp>
        <p:nvSpPr>
          <p:cNvPr id="191" name="TextShape 2"/>
          <p:cNvSpPr txBox="1"/>
          <p:nvPr/>
        </p:nvSpPr>
        <p:spPr>
          <a:xfrm>
            <a:off x="311760" y="1152360"/>
            <a:ext cx="8520120" cy="3416040"/>
          </a:xfrm>
          <a:prstGeom prst="rect">
            <a:avLst/>
          </a:prstGeom>
        </p:spPr>
        <p:txBody>
          <a:bodyPr tIns="91440" bIns="91440"/>
          <a:p>
            <a:endParaRPr/>
          </a:p>
        </p:txBody>
      </p:sp>
      <p:pic>
        <p:nvPicPr>
          <p:cNvPr id="192" name="Shape 349" descr=""/>
          <p:cNvPicPr/>
          <p:nvPr/>
        </p:nvPicPr>
        <p:blipFill>
          <a:blip r:embed="rId1"/>
          <a:stretch>
            <a:fillRect/>
          </a:stretch>
        </p:blipFill>
        <p:spPr>
          <a:xfrm>
            <a:off x="762120" y="1744920"/>
            <a:ext cx="7619760" cy="2352240"/>
          </a:xfrm>
          <a:prstGeom prst="rect">
            <a:avLst/>
          </a:prstGeom>
          <a:ln>
            <a:noFill/>
          </a:ln>
        </p:spPr>
      </p:pic>
    </p:spTree>
  </p:cSld>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3"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Output</a:t>
            </a:r>
            <a:endParaRPr/>
          </a:p>
        </p:txBody>
      </p:sp>
      <p:sp>
        <p:nvSpPr>
          <p:cNvPr id="194" name="TextShape 2"/>
          <p:cNvSpPr txBox="1"/>
          <p:nvPr/>
        </p:nvSpPr>
        <p:spPr>
          <a:xfrm>
            <a:off x="311760" y="1152360"/>
            <a:ext cx="8520120" cy="3416040"/>
          </a:xfrm>
          <a:prstGeom prst="rect">
            <a:avLst/>
          </a:prstGeom>
        </p:spPr>
        <p:txBody>
          <a:bodyPr tIns="91440" bIns="91440"/>
          <a:p>
            <a:endParaRPr/>
          </a:p>
        </p:txBody>
      </p:sp>
      <p:pic>
        <p:nvPicPr>
          <p:cNvPr id="195" name="Shape 356" descr=""/>
          <p:cNvPicPr/>
          <p:nvPr/>
        </p:nvPicPr>
        <p:blipFill>
          <a:blip r:embed="rId1"/>
          <a:stretch>
            <a:fillRect/>
          </a:stretch>
        </p:blipFill>
        <p:spPr>
          <a:xfrm>
            <a:off x="531720" y="1570320"/>
            <a:ext cx="7619760" cy="2352240"/>
          </a:xfrm>
          <a:prstGeom prst="rect">
            <a:avLst/>
          </a:prstGeom>
          <a:ln>
            <a:noFill/>
          </a:ln>
        </p:spPr>
      </p:pic>
    </p:spTree>
  </p:cSld>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6" name="TextShape 1"/>
          <p:cNvSpPr txBox="1"/>
          <p:nvPr/>
        </p:nvSpPr>
        <p:spPr>
          <a:xfrm>
            <a:off x="311760" y="595800"/>
            <a:ext cx="8520120" cy="1957320"/>
          </a:xfrm>
          <a:prstGeom prst="rect">
            <a:avLst/>
          </a:prstGeom>
        </p:spPr>
        <p:txBody>
          <a:bodyPr tIns="91440" bIns="91440" anchor="b"/>
          <a:p>
            <a:pPr>
              <a:lnSpc>
                <a:spcPct val="100000"/>
              </a:lnSpc>
            </a:pPr>
            <a:r>
              <a:rPr lang="en-IN" sz="5400">
                <a:solidFill>
                  <a:srgbClr val="ff5722"/>
                </a:solidFill>
                <a:latin typeface="Alfa Slab One"/>
                <a:ea typeface="Alfa Slab One"/>
              </a:rPr>
              <a:t>Model Working</a:t>
            </a:r>
            <a:endParaRPr/>
          </a:p>
        </p:txBody>
      </p:sp>
      <p:sp>
        <p:nvSpPr>
          <p:cNvPr id="197" name="TextShape 2"/>
          <p:cNvSpPr txBox="1"/>
          <p:nvPr/>
        </p:nvSpPr>
        <p:spPr>
          <a:xfrm>
            <a:off x="311760" y="3165840"/>
            <a:ext cx="8520120" cy="733320"/>
          </a:xfrm>
          <a:prstGeom prst="rect">
            <a:avLst/>
          </a:prstGeom>
        </p:spPr>
        <p:txBody>
          <a:bodyPr tIns="91440" bIns="91440"/>
          <a:p>
            <a:pPr algn="ctr"/>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8"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Final Model</a:t>
            </a:r>
            <a:endParaRPr/>
          </a:p>
        </p:txBody>
      </p:sp>
      <p:sp>
        <p:nvSpPr>
          <p:cNvPr id="199" name="TextShape 2"/>
          <p:cNvSpPr txBox="1"/>
          <p:nvPr/>
        </p:nvSpPr>
        <p:spPr>
          <a:xfrm>
            <a:off x="311760" y="1152360"/>
            <a:ext cx="8520120" cy="3416040"/>
          </a:xfrm>
          <a:prstGeom prst="rect">
            <a:avLst/>
          </a:prstGeom>
        </p:spPr>
        <p:txBody>
          <a:bodyPr tIns="91440" bIns="91440"/>
          <a:p>
            <a:pPr>
              <a:lnSpc>
                <a:spcPct val="100000"/>
              </a:lnSpc>
            </a:pPr>
            <a:r>
              <a:rPr lang="en-IN" sz="1200">
                <a:solidFill>
                  <a:srgbClr val="666666"/>
                </a:solidFill>
                <a:latin typeface="Proxima Nova"/>
                <a:ea typeface="Proxima Nova"/>
              </a:rPr>
              <a:t>S</a:t>
            </a:r>
            <a:r>
              <a:rPr lang="en-IN" sz="1200" baseline="-25000">
                <a:solidFill>
                  <a:srgbClr val="666666"/>
                </a:solidFill>
                <a:latin typeface="Proxima Nova"/>
                <a:ea typeface="Proxima Nova"/>
              </a:rPr>
              <a:t>0</a:t>
            </a:r>
            <a:r>
              <a:rPr lang="en-IN" sz="1200">
                <a:solidFill>
                  <a:srgbClr val="666666"/>
                </a:solidFill>
                <a:latin typeface="Proxima Nova"/>
                <a:ea typeface="Proxima Nova"/>
              </a:rPr>
              <a:t> → START word</a:t>
            </a:r>
            <a:endParaRPr/>
          </a:p>
          <a:p>
            <a:pPr>
              <a:lnSpc>
                <a:spcPct val="100000"/>
              </a:lnSpc>
            </a:pPr>
            <a:r>
              <a:rPr lang="en-IN" sz="1200">
                <a:solidFill>
                  <a:srgbClr val="666666"/>
                </a:solidFill>
                <a:latin typeface="Proxima Nova"/>
                <a:ea typeface="Proxima Nova"/>
              </a:rPr>
              <a:t>S</a:t>
            </a:r>
            <a:r>
              <a:rPr lang="en-IN" sz="1200" baseline="-25000">
                <a:solidFill>
                  <a:srgbClr val="666666"/>
                </a:solidFill>
                <a:latin typeface="Proxima Nova"/>
                <a:ea typeface="Proxima Nova"/>
              </a:rPr>
              <a:t>n </a:t>
            </a:r>
            <a:r>
              <a:rPr lang="en-IN" sz="1200">
                <a:solidFill>
                  <a:srgbClr val="666666"/>
                </a:solidFill>
                <a:latin typeface="Proxima Nova"/>
                <a:ea typeface="Proxima Nova"/>
              </a:rPr>
              <a:t> → END word</a:t>
            </a:r>
            <a:endParaRPr/>
          </a:p>
          <a:p>
            <a:pPr>
              <a:lnSpc>
                <a:spcPct val="100000"/>
              </a:lnSpc>
            </a:pPr>
            <a:r>
              <a:rPr lang="en-IN" sz="1200">
                <a:solidFill>
                  <a:srgbClr val="666666"/>
                </a:solidFill>
                <a:latin typeface="Proxima Nova"/>
                <a:ea typeface="Proxima Nova"/>
              </a:rPr>
              <a:t>x</a:t>
            </a:r>
            <a:r>
              <a:rPr lang="en-IN" sz="1200" baseline="-25000">
                <a:solidFill>
                  <a:srgbClr val="666666"/>
                </a:solidFill>
                <a:latin typeface="Proxima Nova"/>
                <a:ea typeface="Proxima Nova"/>
              </a:rPr>
              <a:t>−1</a:t>
            </a:r>
            <a:r>
              <a:rPr lang="en-IN" sz="1200">
                <a:solidFill>
                  <a:srgbClr val="666666"/>
                </a:solidFill>
                <a:latin typeface="Proxima Nova"/>
                <a:ea typeface="Proxima Nova"/>
              </a:rPr>
              <a:t> = CNN(I)</a:t>
            </a:r>
            <a:endParaRPr/>
          </a:p>
          <a:p>
            <a:pPr>
              <a:lnSpc>
                <a:spcPct val="100000"/>
              </a:lnSpc>
            </a:pPr>
            <a:r>
              <a:rPr lang="en-IN" sz="1200">
                <a:solidFill>
                  <a:srgbClr val="666666"/>
                </a:solidFill>
                <a:latin typeface="Proxima Nova"/>
                <a:ea typeface="Proxima Nova"/>
              </a:rPr>
              <a:t>x</a:t>
            </a:r>
            <a:r>
              <a:rPr lang="en-IN" sz="1200" baseline="-25000">
                <a:solidFill>
                  <a:srgbClr val="666666"/>
                </a:solidFill>
                <a:latin typeface="Proxima Nova"/>
                <a:ea typeface="Proxima Nova"/>
              </a:rPr>
              <a:t>t</a:t>
            </a:r>
            <a:r>
              <a:rPr lang="en-IN" sz="1200">
                <a:solidFill>
                  <a:srgbClr val="666666"/>
                </a:solidFill>
                <a:latin typeface="Proxima Nova"/>
                <a:ea typeface="Proxima Nova"/>
              </a:rPr>
              <a:t> = W</a:t>
            </a:r>
            <a:r>
              <a:rPr lang="en-IN" sz="1200" baseline="-25000">
                <a:solidFill>
                  <a:srgbClr val="666666"/>
                </a:solidFill>
                <a:latin typeface="Proxima Nova"/>
                <a:ea typeface="Proxima Nova"/>
              </a:rPr>
              <a:t>e</a:t>
            </a:r>
            <a:r>
              <a:rPr lang="en-IN" sz="1200">
                <a:solidFill>
                  <a:srgbClr val="666666"/>
                </a:solidFill>
                <a:latin typeface="Proxima Nova"/>
                <a:ea typeface="Proxima Nova"/>
              </a:rPr>
              <a:t>S</a:t>
            </a:r>
            <a:r>
              <a:rPr lang="en-IN" sz="1200" baseline="-25000">
                <a:solidFill>
                  <a:srgbClr val="666666"/>
                </a:solidFill>
                <a:latin typeface="Proxima Nova"/>
                <a:ea typeface="Proxima Nova"/>
              </a:rPr>
              <a:t>t</a:t>
            </a:r>
            <a:r>
              <a:rPr lang="en-IN" sz="1200">
                <a:solidFill>
                  <a:srgbClr val="666666"/>
                </a:solidFill>
                <a:latin typeface="Proxima Nova"/>
                <a:ea typeface="Proxima Nova"/>
              </a:rPr>
              <a:t>, </a:t>
            </a:r>
            <a:r>
              <a:rPr lang="en-IN" sz="1200">
                <a:solidFill>
                  <a:srgbClr val="666666"/>
                </a:solidFill>
                <a:latin typeface="Proxima Nova"/>
                <a:ea typeface="Proxima Nova"/>
              </a:rPr>
              <a:t>	</a:t>
            </a:r>
            <a:r>
              <a:rPr lang="en-IN" sz="1200">
                <a:solidFill>
                  <a:srgbClr val="666666"/>
                </a:solidFill>
                <a:latin typeface="Proxima Nova"/>
                <a:ea typeface="Proxima Nova"/>
              </a:rPr>
              <a:t>t ∈ {0 . . . N − 1}</a:t>
            </a:r>
            <a:endParaRPr/>
          </a:p>
          <a:p>
            <a:pPr>
              <a:lnSpc>
                <a:spcPct val="100000"/>
              </a:lnSpc>
            </a:pPr>
            <a:r>
              <a:rPr lang="en-IN" sz="1200">
                <a:solidFill>
                  <a:srgbClr val="666666"/>
                </a:solidFill>
                <a:latin typeface="Proxima Nova"/>
                <a:ea typeface="Proxima Nova"/>
              </a:rPr>
              <a:t>p</a:t>
            </a:r>
            <a:r>
              <a:rPr lang="en-IN" sz="1200" baseline="-25000">
                <a:solidFill>
                  <a:srgbClr val="666666"/>
                </a:solidFill>
                <a:latin typeface="Proxima Nova"/>
                <a:ea typeface="Proxima Nova"/>
              </a:rPr>
              <a:t>t+1</a:t>
            </a:r>
            <a:r>
              <a:rPr lang="en-IN" sz="1200">
                <a:solidFill>
                  <a:srgbClr val="666666"/>
                </a:solidFill>
                <a:latin typeface="Proxima Nova"/>
                <a:ea typeface="Proxima Nova"/>
              </a:rPr>
              <a:t> = LSTM(x</a:t>
            </a:r>
            <a:r>
              <a:rPr lang="en-IN" sz="1200" baseline="-25000">
                <a:solidFill>
                  <a:srgbClr val="666666"/>
                </a:solidFill>
                <a:latin typeface="Proxima Nova"/>
                <a:ea typeface="Proxima Nova"/>
              </a:rPr>
              <a:t>t</a:t>
            </a:r>
            <a:r>
              <a:rPr lang="en-IN" sz="1200">
                <a:solidFill>
                  <a:srgbClr val="666666"/>
                </a:solidFill>
                <a:latin typeface="Proxima Nova"/>
                <a:ea typeface="Proxima Nova"/>
              </a:rPr>
              <a:t>), t ∈ {0 . . . N − 1}</a:t>
            </a:r>
            <a:endParaRPr/>
          </a:p>
          <a:p>
            <a:pPr>
              <a:lnSpc>
                <a:spcPct val="100000"/>
              </a:lnSpc>
            </a:pPr>
            <a:endParaRPr/>
          </a:p>
        </p:txBody>
      </p:sp>
      <p:pic>
        <p:nvPicPr>
          <p:cNvPr id="200" name="Shape 369" descr=""/>
          <p:cNvPicPr/>
          <p:nvPr/>
        </p:nvPicPr>
        <p:blipFill>
          <a:blip r:embed="rId1"/>
          <a:stretch>
            <a:fillRect/>
          </a:stretch>
        </p:blipFill>
        <p:spPr>
          <a:xfrm>
            <a:off x="3389760" y="1017720"/>
            <a:ext cx="4762080" cy="3819240"/>
          </a:xfrm>
          <a:prstGeom prst="rect">
            <a:avLst/>
          </a:prstGeom>
          <a:ln>
            <a:noFill/>
          </a:ln>
        </p:spPr>
      </p:pic>
    </p:spTree>
  </p:cSld>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Training and Evaluation</a:t>
            </a:r>
            <a:endParaRPr/>
          </a:p>
        </p:txBody>
      </p:sp>
      <p:sp>
        <p:nvSpPr>
          <p:cNvPr id="202" name="TextShape 2"/>
          <p:cNvSpPr txBox="1"/>
          <p:nvPr/>
        </p:nvSpPr>
        <p:spPr>
          <a:xfrm>
            <a:off x="311760" y="1152360"/>
            <a:ext cx="8520120" cy="3416040"/>
          </a:xfrm>
          <a:prstGeom prst="rect">
            <a:avLst/>
          </a:prstGeom>
        </p:spPr>
        <p:txBody>
          <a:bodyPr tIns="91440" bIns="91440"/>
          <a:p>
            <a:pPr>
              <a:lnSpc>
                <a:spcPct val="100000"/>
              </a:lnSpc>
            </a:pPr>
            <a:r>
              <a:rPr lang="en-IN" sz="1400">
                <a:solidFill>
                  <a:srgbClr val="666666"/>
                </a:solidFill>
                <a:latin typeface="Proxima Nova"/>
                <a:ea typeface="Proxima Nova"/>
              </a:rPr>
              <a:t>Since all sentences mean the same thing we can’t have evaluation function which checks word by word.</a:t>
            </a:r>
            <a:endParaRPr/>
          </a:p>
          <a:p>
            <a:pPr>
              <a:lnSpc>
                <a:spcPct val="100000"/>
              </a:lnSpc>
            </a:pPr>
            <a:r>
              <a:rPr lang="en-IN" sz="1400">
                <a:solidFill>
                  <a:srgbClr val="666666"/>
                </a:solidFill>
                <a:latin typeface="Proxima Nova"/>
                <a:ea typeface="Proxima Nova"/>
              </a:rPr>
              <a:t>Hence, a metric called </a:t>
            </a:r>
            <a:r>
              <a:rPr b="1" lang="en-IN" sz="1400">
                <a:solidFill>
                  <a:srgbClr val="666666"/>
                </a:solidFill>
                <a:latin typeface="Proxima Nova"/>
                <a:ea typeface="Proxima Nova"/>
              </a:rPr>
              <a:t>BLEU score</a:t>
            </a:r>
            <a:r>
              <a:rPr lang="en-IN" sz="1400">
                <a:solidFill>
                  <a:srgbClr val="666666"/>
                </a:solidFill>
                <a:latin typeface="Proxima Nova"/>
                <a:ea typeface="Proxima Nova"/>
              </a:rPr>
              <a:t> will be used which checks presence or absence of particular words as well as ordering, or we could ask human evaluators to assign a score based on appropriate captioning.</a:t>
            </a:r>
            <a:endParaRPr/>
          </a:p>
        </p:txBody>
      </p:sp>
      <p:pic>
        <p:nvPicPr>
          <p:cNvPr id="203" name="Shape 376" descr=""/>
          <p:cNvPicPr/>
          <p:nvPr/>
        </p:nvPicPr>
        <p:blipFill>
          <a:blip r:embed="rId1"/>
          <a:stretch>
            <a:fillRect/>
          </a:stretch>
        </p:blipFill>
        <p:spPr>
          <a:xfrm>
            <a:off x="1805760" y="2280960"/>
            <a:ext cx="4762080" cy="247608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Overview</a:t>
            </a:r>
            <a:endParaRPr/>
          </a:p>
        </p:txBody>
      </p:sp>
      <p:sp>
        <p:nvSpPr>
          <p:cNvPr id="85" name="TextShape 2"/>
          <p:cNvSpPr txBox="1"/>
          <p:nvPr/>
        </p:nvSpPr>
        <p:spPr>
          <a:xfrm>
            <a:off x="311760" y="1152360"/>
            <a:ext cx="8520120" cy="3416040"/>
          </a:xfrm>
          <a:prstGeom prst="rect">
            <a:avLst/>
          </a:prstGeom>
        </p:spPr>
        <p:txBody>
          <a:bodyPr tIns="91440" bIns="91440"/>
          <a:p>
            <a:endParaRPr/>
          </a:p>
        </p:txBody>
      </p:sp>
      <p:pic>
        <p:nvPicPr>
          <p:cNvPr id="86" name="Shape 83" descr=""/>
          <p:cNvPicPr/>
          <p:nvPr/>
        </p:nvPicPr>
        <p:blipFill>
          <a:blip r:embed="rId1"/>
          <a:stretch>
            <a:fillRect/>
          </a:stretch>
        </p:blipFill>
        <p:spPr>
          <a:xfrm>
            <a:off x="1451880" y="1191600"/>
            <a:ext cx="6797520" cy="333792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TextShape 1"/>
          <p:cNvSpPr txBox="1"/>
          <p:nvPr/>
        </p:nvSpPr>
        <p:spPr>
          <a:xfrm>
            <a:off x="311760" y="595800"/>
            <a:ext cx="8520120" cy="1957320"/>
          </a:xfrm>
          <a:prstGeom prst="rect">
            <a:avLst/>
          </a:prstGeom>
        </p:spPr>
        <p:txBody>
          <a:bodyPr tIns="91440" bIns="91440" anchor="b"/>
          <a:p>
            <a:pPr>
              <a:lnSpc>
                <a:spcPct val="100000"/>
              </a:lnSpc>
            </a:pPr>
            <a:r>
              <a:rPr lang="en-IN" sz="5400">
                <a:solidFill>
                  <a:srgbClr val="ff5722"/>
                </a:solidFill>
                <a:latin typeface="Alfa Slab One"/>
                <a:ea typeface="Alfa Slab One"/>
              </a:rPr>
              <a:t>Summary</a:t>
            </a:r>
            <a:endParaRPr/>
          </a:p>
        </p:txBody>
      </p:sp>
      <p:sp>
        <p:nvSpPr>
          <p:cNvPr id="205" name="TextShape 2"/>
          <p:cNvSpPr txBox="1"/>
          <p:nvPr/>
        </p:nvSpPr>
        <p:spPr>
          <a:xfrm>
            <a:off x="311760" y="3165840"/>
            <a:ext cx="8520120" cy="733320"/>
          </a:xfrm>
          <a:prstGeom prst="rect">
            <a:avLst/>
          </a:prstGeom>
        </p:spPr>
        <p:txBody>
          <a:bodyPr tIns="91440" bIns="91440"/>
          <a:p>
            <a:pPr algn="ctr"/>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Conclusion</a:t>
            </a:r>
            <a:endParaRPr/>
          </a:p>
        </p:txBody>
      </p:sp>
      <p:sp>
        <p:nvSpPr>
          <p:cNvPr id="207" name="TextShape 2"/>
          <p:cNvSpPr txBox="1"/>
          <p:nvPr/>
        </p:nvSpPr>
        <p:spPr>
          <a:xfrm>
            <a:off x="311760" y="1152360"/>
            <a:ext cx="8520120" cy="3416040"/>
          </a:xfrm>
          <a:prstGeom prst="rect">
            <a:avLst/>
          </a:prstGeom>
        </p:spPr>
        <p:txBody>
          <a:bodyPr tIns="91440" bIns="91440"/>
          <a:p>
            <a:endParaRPr/>
          </a:p>
        </p:txBody>
      </p:sp>
      <p:pic>
        <p:nvPicPr>
          <p:cNvPr id="208" name="Shape 389" descr=""/>
          <p:cNvPicPr/>
          <p:nvPr/>
        </p:nvPicPr>
        <p:blipFill>
          <a:blip r:embed="rId1"/>
          <a:stretch>
            <a:fillRect/>
          </a:stretch>
        </p:blipFill>
        <p:spPr>
          <a:xfrm>
            <a:off x="1172880" y="1056960"/>
            <a:ext cx="6797520" cy="351180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9"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Conclusion ..contd.</a:t>
            </a:r>
            <a:endParaRPr/>
          </a:p>
        </p:txBody>
      </p:sp>
      <p:sp>
        <p:nvSpPr>
          <p:cNvPr id="210"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We have presented a deep learning model that automatically generates image captions. Our described model is based on a CNN that encodes an image into a compact representation, followed by a RNN that generates corresponding sentences based on the learned image features. The generated captions are highly descriptive of the objects and scenes depicted on the images. </a:t>
            </a:r>
            <a:endParaRPr/>
          </a:p>
          <a:p>
            <a:pPr>
              <a:lnSpc>
                <a:spcPct val="100000"/>
              </a:lnSpc>
            </a:pPr>
            <a:endParaRPr/>
          </a:p>
          <a:p>
            <a:pPr>
              <a:lnSpc>
                <a:spcPct val="100000"/>
              </a:lnSpc>
            </a:pPr>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Applications</a:t>
            </a:r>
            <a:endParaRPr/>
          </a:p>
        </p:txBody>
      </p:sp>
      <p:sp>
        <p:nvSpPr>
          <p:cNvPr id="212" name="TextShape 2"/>
          <p:cNvSpPr txBox="1"/>
          <p:nvPr/>
        </p:nvSpPr>
        <p:spPr>
          <a:xfrm>
            <a:off x="311760" y="1152360"/>
            <a:ext cx="8520120" cy="3416040"/>
          </a:xfrm>
          <a:prstGeom prst="rect">
            <a:avLst/>
          </a:prstGeom>
        </p:spPr>
        <p:txBody>
          <a:bodyPr tIns="91440" bIns="91440"/>
          <a:p>
            <a:pPr>
              <a:lnSpc>
                <a:spcPct val="100000"/>
              </a:lnSpc>
              <a:buFont typeface="Proxima Nova"/>
              <a:buAutoNum type="arabicPeriod"/>
            </a:pPr>
            <a:r>
              <a:rPr lang="en-IN" sz="2000">
                <a:solidFill>
                  <a:srgbClr val="666666"/>
                </a:solidFill>
                <a:latin typeface="Proxima Nova"/>
                <a:ea typeface="Proxima Nova"/>
              </a:rPr>
              <a:t>Smartphones made it possible for the visually impaired to take images of their surroundings. These images can be used to generate captions that can be read out loud to give visually impaired people a better understanding of their surroundings.</a:t>
            </a:r>
            <a:endParaRPr/>
          </a:p>
          <a:p>
            <a:pPr>
              <a:lnSpc>
                <a:spcPct val="100000"/>
              </a:lnSpc>
              <a:buFont typeface="Proxima Nova"/>
              <a:buAutoNum type="arabicPeriod"/>
            </a:pPr>
            <a:r>
              <a:rPr lang="en-IN" sz="2000">
                <a:solidFill>
                  <a:srgbClr val="666666"/>
                </a:solidFill>
                <a:latin typeface="Proxima Nova"/>
                <a:ea typeface="Proxima Nova"/>
              </a:rPr>
              <a:t>Social media platforms like Facebook can infer directly from the image, where you are ( beach, cafe etc), what you wear (color) and what you’re doing also (in a way) when you upload a image.</a:t>
            </a:r>
            <a:endParaRPr/>
          </a:p>
          <a:p>
            <a:pPr>
              <a:lnSpc>
                <a:spcPct val="100000"/>
              </a:lnSpc>
              <a:buFont typeface="Proxima Nova"/>
              <a:buAutoNum type="arabicPeriod"/>
            </a:pPr>
            <a:r>
              <a:rPr lang="en-IN" sz="2000">
                <a:solidFill>
                  <a:srgbClr val="666666"/>
                </a:solidFill>
                <a:latin typeface="Proxima Nova"/>
                <a:ea typeface="Proxima Nova"/>
              </a:rPr>
              <a:t>Can be extended to Video Captioning with some extra work.</a:t>
            </a:r>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3" name="TextShape 1"/>
          <p:cNvSpPr txBox="1"/>
          <p:nvPr/>
        </p:nvSpPr>
        <p:spPr>
          <a:xfrm>
            <a:off x="311760" y="595800"/>
            <a:ext cx="8520120" cy="1957320"/>
          </a:xfrm>
          <a:prstGeom prst="rect">
            <a:avLst/>
          </a:prstGeom>
        </p:spPr>
        <p:txBody>
          <a:bodyPr tIns="91440" bIns="91440" anchor="b"/>
          <a:p>
            <a:pPr>
              <a:lnSpc>
                <a:spcPct val="100000"/>
              </a:lnSpc>
            </a:pPr>
            <a:r>
              <a:rPr lang="en-IN" sz="5400">
                <a:solidFill>
                  <a:srgbClr val="ff5722"/>
                </a:solidFill>
                <a:latin typeface="Alfa Slab One"/>
                <a:ea typeface="Alfa Slab One"/>
              </a:rPr>
              <a:t>The End</a:t>
            </a:r>
            <a:endParaRPr/>
          </a:p>
        </p:txBody>
      </p:sp>
      <p:sp>
        <p:nvSpPr>
          <p:cNvPr id="214" name="TextShape 2"/>
          <p:cNvSpPr txBox="1"/>
          <p:nvPr/>
        </p:nvSpPr>
        <p:spPr>
          <a:xfrm>
            <a:off x="311760" y="3165840"/>
            <a:ext cx="8520120" cy="733320"/>
          </a:xfrm>
          <a:prstGeom prst="rect">
            <a:avLst/>
          </a:prstGeom>
        </p:spPr>
        <p:txBody>
          <a:bodyPr tIns="91440" bIns="91440"/>
          <a:p>
            <a:pPr algn="ct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7"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Model Architecture</a:t>
            </a:r>
            <a:endParaRPr/>
          </a:p>
        </p:txBody>
      </p:sp>
      <p:sp>
        <p:nvSpPr>
          <p:cNvPr id="88" name="TextShape 2"/>
          <p:cNvSpPr txBox="1"/>
          <p:nvPr/>
        </p:nvSpPr>
        <p:spPr>
          <a:xfrm>
            <a:off x="311760" y="1152360"/>
            <a:ext cx="8520120" cy="3416040"/>
          </a:xfrm>
          <a:prstGeom prst="rect">
            <a:avLst/>
          </a:prstGeom>
        </p:spPr>
        <p:txBody>
          <a:bodyPr tIns="91440" bIns="91440"/>
          <a:p>
            <a:pPr>
              <a:lnSpc>
                <a:spcPct val="100000"/>
              </a:lnSpc>
            </a:pPr>
            <a:r>
              <a:rPr lang="en-IN">
                <a:solidFill>
                  <a:srgbClr val="666666"/>
                </a:solidFill>
                <a:latin typeface="Proxima Nova"/>
                <a:ea typeface="Proxima Nova"/>
              </a:rPr>
              <a:t>Contains 3 components</a:t>
            </a:r>
            <a:endParaRPr/>
          </a:p>
          <a:p>
            <a:pPr>
              <a:lnSpc>
                <a:spcPct val="100000"/>
              </a:lnSpc>
            </a:pPr>
            <a:r>
              <a:rPr lang="en-IN">
                <a:solidFill>
                  <a:srgbClr val="666666"/>
                </a:solidFill>
                <a:latin typeface="Proxima Nova"/>
                <a:ea typeface="Proxima Nova"/>
              </a:rPr>
              <a:t>1.CNN(Convolutional neural network) based feature extraction</a:t>
            </a:r>
            <a:endParaRPr/>
          </a:p>
          <a:p>
            <a:pPr>
              <a:lnSpc>
                <a:spcPct val="100000"/>
              </a:lnSpc>
            </a:pPr>
            <a:r>
              <a:rPr lang="en-IN">
                <a:solidFill>
                  <a:srgbClr val="666666"/>
                </a:solidFill>
                <a:latin typeface="Proxima Nova"/>
                <a:ea typeface="Proxima Nova"/>
              </a:rPr>
              <a:t>2.PCA (Principal Component Analysis)</a:t>
            </a:r>
            <a:endParaRPr/>
          </a:p>
          <a:p>
            <a:pPr>
              <a:lnSpc>
                <a:spcPct val="100000"/>
              </a:lnSpc>
            </a:pPr>
            <a:r>
              <a:rPr lang="en-IN">
                <a:solidFill>
                  <a:srgbClr val="666666"/>
                </a:solidFill>
                <a:latin typeface="Proxima Nova"/>
                <a:ea typeface="Proxima Nova"/>
              </a:rPr>
              <a:t>3.RNN(Recurrent neural network) based sentence generation</a:t>
            </a:r>
            <a:endParaRPr/>
          </a:p>
          <a:p>
            <a:pPr>
              <a:lnSpc>
                <a:spcPct val="100000"/>
              </a:lnSpc>
            </a:pP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9" name="TextShape 1"/>
          <p:cNvSpPr txBox="1"/>
          <p:nvPr/>
        </p:nvSpPr>
        <p:spPr>
          <a:xfrm>
            <a:off x="311760" y="595800"/>
            <a:ext cx="8520120" cy="1957320"/>
          </a:xfrm>
          <a:prstGeom prst="rect">
            <a:avLst/>
          </a:prstGeom>
        </p:spPr>
        <p:txBody>
          <a:bodyPr tIns="91440" bIns="91440" anchor="b"/>
          <a:p>
            <a:pPr>
              <a:lnSpc>
                <a:spcPct val="100000"/>
              </a:lnSpc>
            </a:pPr>
            <a:r>
              <a:rPr lang="en-IN" sz="5400">
                <a:solidFill>
                  <a:srgbClr val="ff5722"/>
                </a:solidFill>
                <a:latin typeface="Alfa Slab One"/>
                <a:ea typeface="Alfa Slab One"/>
              </a:rPr>
              <a:t>CNN</a:t>
            </a:r>
            <a:endParaRPr/>
          </a:p>
        </p:txBody>
      </p:sp>
      <p:sp>
        <p:nvSpPr>
          <p:cNvPr id="90" name="TextShape 2"/>
          <p:cNvSpPr txBox="1"/>
          <p:nvPr/>
        </p:nvSpPr>
        <p:spPr>
          <a:xfrm>
            <a:off x="311760" y="3165840"/>
            <a:ext cx="8520120" cy="733320"/>
          </a:xfrm>
          <a:prstGeom prst="rect">
            <a:avLst/>
          </a:prstGeom>
        </p:spPr>
        <p:txBody>
          <a:bodyPr tIns="91440" bIns="91440"/>
          <a:p>
            <a:pPr algn="ct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1"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Traditional Neural Network</a:t>
            </a:r>
            <a:endParaRPr/>
          </a:p>
        </p:txBody>
      </p:sp>
      <p:sp>
        <p:nvSpPr>
          <p:cNvPr id="92" name="TextShape 2"/>
          <p:cNvSpPr txBox="1"/>
          <p:nvPr/>
        </p:nvSpPr>
        <p:spPr>
          <a:xfrm>
            <a:off x="311760" y="1152360"/>
            <a:ext cx="8520120" cy="3416040"/>
          </a:xfrm>
          <a:prstGeom prst="rect">
            <a:avLst/>
          </a:prstGeom>
        </p:spPr>
        <p:txBody>
          <a:bodyPr tIns="91440" bIns="91440"/>
          <a:p>
            <a:endParaRPr/>
          </a:p>
        </p:txBody>
      </p:sp>
      <p:pic>
        <p:nvPicPr>
          <p:cNvPr id="93" name="Shape 102" descr=""/>
          <p:cNvPicPr/>
          <p:nvPr/>
        </p:nvPicPr>
        <p:blipFill>
          <a:blip r:embed="rId1"/>
          <a:stretch>
            <a:fillRect/>
          </a:stretch>
        </p:blipFill>
        <p:spPr>
          <a:xfrm>
            <a:off x="1600200" y="1252440"/>
            <a:ext cx="5943240" cy="292392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4" name="TextShape 1"/>
          <p:cNvSpPr txBox="1"/>
          <p:nvPr/>
        </p:nvSpPr>
        <p:spPr>
          <a:xfrm>
            <a:off x="311760" y="444960"/>
            <a:ext cx="8520120" cy="572400"/>
          </a:xfrm>
          <a:prstGeom prst="rect">
            <a:avLst/>
          </a:prstGeom>
        </p:spPr>
        <p:txBody>
          <a:bodyPr tIns="91440" bIns="91440"/>
          <a:p>
            <a:pPr>
              <a:lnSpc>
                <a:spcPct val="100000"/>
              </a:lnSpc>
            </a:pPr>
            <a:r>
              <a:rPr lang="en-IN" sz="3000">
                <a:solidFill>
                  <a:srgbClr val="ff5722"/>
                </a:solidFill>
                <a:latin typeface="Alfa Slab One"/>
                <a:ea typeface="Alfa Slab One"/>
              </a:rPr>
              <a:t>Example</a:t>
            </a:r>
            <a:endParaRPr/>
          </a:p>
        </p:txBody>
      </p:sp>
      <p:sp>
        <p:nvSpPr>
          <p:cNvPr id="95" name="TextShape 2"/>
          <p:cNvSpPr txBox="1"/>
          <p:nvPr/>
        </p:nvSpPr>
        <p:spPr>
          <a:xfrm>
            <a:off x="311760" y="1152360"/>
            <a:ext cx="8520120" cy="3416040"/>
          </a:xfrm>
          <a:prstGeom prst="rect">
            <a:avLst/>
          </a:prstGeom>
        </p:spPr>
        <p:txBody>
          <a:bodyPr tIns="91440" bIns="91440"/>
          <a:p>
            <a:endParaRPr/>
          </a:p>
        </p:txBody>
      </p:sp>
      <p:pic>
        <p:nvPicPr>
          <p:cNvPr id="96" name="Shape 109" descr=""/>
          <p:cNvPicPr/>
          <p:nvPr/>
        </p:nvPicPr>
        <p:blipFill>
          <a:blip r:embed="rId1"/>
          <a:stretch>
            <a:fillRect/>
          </a:stretch>
        </p:blipFill>
        <p:spPr>
          <a:xfrm>
            <a:off x="641520" y="1152360"/>
            <a:ext cx="8190360" cy="394092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